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CCCC"/>
    <a:srgbClr val="FFFF99"/>
    <a:srgbClr val="66CCFF"/>
    <a:srgbClr val="00CCFF"/>
    <a:srgbClr val="FFCC99"/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76" autoAdjust="0"/>
  </p:normalViewPr>
  <p:slideViewPr>
    <p:cSldViewPr>
      <p:cViewPr varScale="1">
        <p:scale>
          <a:sx n="71" d="100"/>
          <a:sy n="71" d="100"/>
        </p:scale>
        <p:origin x="7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/>
            </a:lvl1pPr>
          </a:lstStyle>
          <a:p>
            <a:pPr>
              <a:defRPr/>
            </a:pPr>
            <a:fld id="{CD033C48-6A61-4DB3-BE37-EC919BB287BF}" type="datetimeFigureOut">
              <a:rPr lang="en-US"/>
              <a:pPr>
                <a:defRPr/>
              </a:pPr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/>
            </a:lvl1pPr>
          </a:lstStyle>
          <a:p>
            <a:pPr>
              <a:defRPr/>
            </a:pPr>
            <a:fld id="{843EF94A-0B20-4F88-8461-63E6A5995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5B1573-7C7A-4B81-9743-7453434DF94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3EF94A-0B20-4F88-8461-63E6A599525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500D8-4E63-4AA1-B9EA-DEA48E719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B48C5-74E7-4ECB-BAF6-66D44A297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037"/>
            <a:ext cx="2057400" cy="585073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037"/>
            <a:ext cx="5969000" cy="58507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DB698-D2E4-4F92-9F00-6A61BB9B4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5035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4013200" cy="220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3600" y="1600201"/>
            <a:ext cx="4013200" cy="220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19539"/>
            <a:ext cx="4013200" cy="22062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3600" y="3919539"/>
            <a:ext cx="4013200" cy="22062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A0D04-4617-4B13-A3C0-BABC306EF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035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3600" y="1600201"/>
            <a:ext cx="4013200" cy="220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3600" y="3919538"/>
            <a:ext cx="4013200" cy="22062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E2E1A-7542-41EB-B8A1-9109E318B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035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566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BAA30-794A-40D1-8E76-24B3523A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FCAFB-6957-4970-B3E1-995650531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84" y="2906317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92F1C-9436-4EE5-A545-86CE1F5A0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2C7F0-D3B3-4B51-A112-19CDB080A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087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087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2A032-BE05-4CA3-8146-7B507DBAC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32D84-EC03-4C7A-93BE-BC7946E4D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D2947-B309-4F5E-AA2A-8B449DBFD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2655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4705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E9351-C687-4E91-9967-0F178B61A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17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17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A2C01-D7F8-402D-A2D4-B437AA8AA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r>
              <a:rPr lang="en-US"/>
              <a:t>3/8/13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23F7738B-157C-4751-8CD2-A142CF16A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Down Arrow 63"/>
          <p:cNvSpPr>
            <a:spLocks noChangeArrowheads="1"/>
          </p:cNvSpPr>
          <p:nvPr/>
        </p:nvSpPr>
        <p:spPr bwMode="auto">
          <a:xfrm>
            <a:off x="5791200" y="59436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Down Arrow 63"/>
          <p:cNvSpPr>
            <a:spLocks noChangeArrowheads="1"/>
          </p:cNvSpPr>
          <p:nvPr/>
        </p:nvSpPr>
        <p:spPr bwMode="auto">
          <a:xfrm>
            <a:off x="6553200" y="31242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7411" name="AutoShape 75"/>
          <p:cNvSpPr>
            <a:spLocks noChangeArrowheads="1"/>
          </p:cNvSpPr>
          <p:nvPr/>
        </p:nvSpPr>
        <p:spPr bwMode="auto">
          <a:xfrm rot="-5400000">
            <a:off x="7719219" y="4371181"/>
            <a:ext cx="1511300" cy="693738"/>
          </a:xfrm>
          <a:prstGeom prst="curvedUpArrow">
            <a:avLst>
              <a:gd name="adj1" fmla="val 63791"/>
              <a:gd name="adj2" fmla="val 127573"/>
              <a:gd name="adj3" fmla="val 33333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533400" y="0"/>
            <a:ext cx="8229600" cy="868363"/>
          </a:xfrm>
        </p:spPr>
        <p:txBody>
          <a:bodyPr/>
          <a:lstStyle/>
          <a:p>
            <a:pPr eaLnBrk="1" hangingPunct="1"/>
            <a:r>
              <a:rPr lang="en-US" sz="1800" b="1">
                <a:solidFill>
                  <a:schemeClr val="tx1"/>
                </a:solidFill>
              </a:rPr>
              <a:t>UMass Memorial Children’s Medical Center</a:t>
            </a:r>
            <a:br>
              <a:rPr lang="en-US" sz="1800" b="1">
                <a:solidFill>
                  <a:schemeClr val="tx1"/>
                </a:solidFill>
              </a:rPr>
            </a:br>
            <a:r>
              <a:rPr lang="en-US" sz="1800" b="1">
                <a:solidFill>
                  <a:schemeClr val="tx1"/>
                </a:solidFill>
              </a:rPr>
              <a:t>PICU Nutrition Support Algorithm</a:t>
            </a:r>
          </a:p>
        </p:txBody>
      </p:sp>
      <p:graphicFrame>
        <p:nvGraphicFramePr>
          <p:cNvPr id="17482" name="Group 74"/>
          <p:cNvGraphicFramePr>
            <a:graphicFrameLocks noGrp="1"/>
          </p:cNvGraphicFramePr>
          <p:nvPr>
            <p:ph sz="quarter" idx="1"/>
          </p:nvPr>
        </p:nvGraphicFramePr>
        <p:xfrm>
          <a:off x="406400" y="1409700"/>
          <a:ext cx="3962400" cy="2171700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4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Nursing: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Complete</a:t>
                      </a:r>
                      <a:r>
                        <a:rPr kumimoji="0" lang="en-US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Admission Assessment: Risk One Time, Pediatric Nutrition Screen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Document in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Sorian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Weight: 	if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year of age – daily weights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	if &gt;1 year of age – weights 3x/week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Length/Height – once a week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BMI – once a week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Consult RD on patients meeting criteria per Pediatric Nutrition Screen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MD: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Consult RD on: malnourished patients, anticipated prolonged NPO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85" name="Group 77"/>
          <p:cNvGraphicFramePr>
            <a:graphicFrameLocks noGrp="1"/>
          </p:cNvGraphicFramePr>
          <p:nvPr>
            <p:ph sz="quarter" idx="2"/>
          </p:nvPr>
        </p:nvGraphicFramePr>
        <p:xfrm>
          <a:off x="5181600" y="1409700"/>
          <a:ext cx="3581400" cy="1638300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38300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Dietitian (RD):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Nutrition consult based on RD screen, RN screen, &amp;/or MD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Completes Nutritional assessment: 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Assess for malnutrition 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Energy &amp; Protein goals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Recommend formula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Determine daily EN Volume goals &amp; hourly EN rate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>
                          <a:tab pos="228600" algn="l"/>
                        </a:tabLst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Follow up within 3-5 days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89" name="Group 81"/>
          <p:cNvGraphicFramePr>
            <a:graphicFrameLocks noGrp="1"/>
          </p:cNvGraphicFramePr>
          <p:nvPr>
            <p:ph sz="quarter" idx="3"/>
          </p:nvPr>
        </p:nvGraphicFramePr>
        <p:xfrm>
          <a:off x="4038600" y="5257800"/>
          <a:ext cx="4064000" cy="830580"/>
        </p:xfrm>
        <a:graphic>
          <a:graphicData uri="http://schemas.openxmlformats.org/drawingml/2006/table">
            <a:tbl>
              <a:tblPr/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 the patient been or will be NPO/NPG for duration noted below?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Preterm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infant or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malnourished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child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 hrs?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well-nourished, term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infant 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72 hours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well nourished child/adolescent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days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431" name="Text Box 34"/>
          <p:cNvSpPr txBox="1">
            <a:spLocks noChangeArrowheads="1"/>
          </p:cNvSpPr>
          <p:nvPr/>
        </p:nvSpPr>
        <p:spPr bwMode="auto">
          <a:xfrm>
            <a:off x="685800" y="3657600"/>
            <a:ext cx="7543800" cy="333375"/>
          </a:xfrm>
          <a:prstGeom prst="rect">
            <a:avLst/>
          </a:prstGeom>
          <a:solidFill>
            <a:srgbClr val="33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2. Select Enteral or Parenteral Nutrition</a:t>
            </a:r>
          </a:p>
        </p:txBody>
      </p:sp>
      <p:sp>
        <p:nvSpPr>
          <p:cNvPr id="47" name="Right Arrow 46"/>
          <p:cNvSpPr>
            <a:spLocks noChangeArrowheads="1"/>
          </p:cNvSpPr>
          <p:nvPr/>
        </p:nvSpPr>
        <p:spPr bwMode="auto">
          <a:xfrm>
            <a:off x="4572000" y="2286000"/>
            <a:ext cx="487363" cy="115888"/>
          </a:xfrm>
          <a:prstGeom prst="rightArrow">
            <a:avLst>
              <a:gd name="adj1" fmla="val 50000"/>
              <a:gd name="adj2" fmla="val 6705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324600" y="4114800"/>
            <a:ext cx="535464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100233" y="4979195"/>
            <a:ext cx="535464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243667" y="4119564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graphicFrame>
        <p:nvGraphicFramePr>
          <p:cNvPr id="17491" name="Group 83"/>
          <p:cNvGraphicFramePr>
            <a:graphicFrameLocks noGrp="1"/>
          </p:cNvGraphicFramePr>
          <p:nvPr>
            <p:ph sz="quarter" idx="3"/>
          </p:nvPr>
        </p:nvGraphicFramePr>
        <p:xfrm>
          <a:off x="4648200" y="6324600"/>
          <a:ext cx="2768600" cy="403860"/>
        </p:xfrm>
        <a:graphic>
          <a:graphicData uri="http://schemas.openxmlformats.org/drawingml/2006/table">
            <a:tbl>
              <a:tblPr/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5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Parenteral Nutrition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In consultation with pediatric RD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8136467" y="5491164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graphicFrame>
        <p:nvGraphicFramePr>
          <p:cNvPr id="17478" name="Group 70"/>
          <p:cNvGraphicFramePr>
            <a:graphicFrameLocks noGrp="1"/>
          </p:cNvGraphicFramePr>
          <p:nvPr/>
        </p:nvGraphicFramePr>
        <p:xfrm>
          <a:off x="3048000" y="4057650"/>
          <a:ext cx="2946400" cy="403860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 patient able to meet nutrition goals ORALLY</a:t>
                      </a: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88" name="Group 80"/>
          <p:cNvGraphicFramePr>
            <a:graphicFrameLocks noGrp="1"/>
          </p:cNvGraphicFramePr>
          <p:nvPr/>
        </p:nvGraphicFramePr>
        <p:xfrm>
          <a:off x="609600" y="4648200"/>
          <a:ext cx="2819400" cy="37338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applicable, implement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dysphagia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screen and 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EXIT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algorithm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456" name="Rectangle 51"/>
          <p:cNvSpPr>
            <a:spLocks noChangeArrowheads="1"/>
          </p:cNvSpPr>
          <p:nvPr/>
        </p:nvSpPr>
        <p:spPr bwMode="auto">
          <a:xfrm>
            <a:off x="4368800" y="4629150"/>
            <a:ext cx="3352800" cy="3206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100"/>
              <a:t>Is the patient able to be fed ENTERALLY?</a:t>
            </a:r>
            <a:endParaRPr lang="en-US" sz="1200" b="0"/>
          </a:p>
        </p:txBody>
      </p:sp>
      <p:sp>
        <p:nvSpPr>
          <p:cNvPr id="17457" name="Line 52"/>
          <p:cNvSpPr>
            <a:spLocks noChangeShapeType="1"/>
          </p:cNvSpPr>
          <p:nvPr/>
        </p:nvSpPr>
        <p:spPr bwMode="auto">
          <a:xfrm>
            <a:off x="4368800" y="4629150"/>
            <a:ext cx="0" cy="3206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8" name="Line 53"/>
          <p:cNvSpPr>
            <a:spLocks noChangeShapeType="1"/>
          </p:cNvSpPr>
          <p:nvPr/>
        </p:nvSpPr>
        <p:spPr bwMode="auto">
          <a:xfrm>
            <a:off x="7721600" y="4629150"/>
            <a:ext cx="0" cy="3206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59" name="Line 54"/>
          <p:cNvSpPr>
            <a:spLocks noChangeShapeType="1"/>
          </p:cNvSpPr>
          <p:nvPr/>
        </p:nvSpPr>
        <p:spPr bwMode="auto">
          <a:xfrm>
            <a:off x="4368800" y="4629150"/>
            <a:ext cx="33528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0" name="Line 55"/>
          <p:cNvSpPr>
            <a:spLocks noChangeShapeType="1"/>
          </p:cNvSpPr>
          <p:nvPr/>
        </p:nvSpPr>
        <p:spPr bwMode="auto">
          <a:xfrm>
            <a:off x="4368800" y="4949825"/>
            <a:ext cx="335280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7490" name="Group 82"/>
          <p:cNvGraphicFramePr>
            <a:graphicFrameLocks noGrp="1"/>
          </p:cNvGraphicFramePr>
          <p:nvPr/>
        </p:nvGraphicFramePr>
        <p:xfrm>
          <a:off x="1447800" y="5410200"/>
          <a:ext cx="2286000" cy="22098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43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Proceed to Step #3 (next page)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Down Arrow 63"/>
          <p:cNvSpPr>
            <a:spLocks noChangeArrowheads="1"/>
          </p:cNvSpPr>
          <p:nvPr/>
        </p:nvSpPr>
        <p:spPr bwMode="auto">
          <a:xfrm rot="3023058">
            <a:off x="2728119" y="4155281"/>
            <a:ext cx="114300" cy="490538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tangle 61"/>
          <p:cNvSpPr/>
          <p:nvPr/>
        </p:nvSpPr>
        <p:spPr>
          <a:xfrm>
            <a:off x="3462867" y="4862514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sp>
        <p:nvSpPr>
          <p:cNvPr id="9" name="Rectangle 61"/>
          <p:cNvSpPr/>
          <p:nvPr/>
        </p:nvSpPr>
        <p:spPr>
          <a:xfrm>
            <a:off x="6019800" y="6019800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sp>
        <p:nvSpPr>
          <p:cNvPr id="17470" name="Rectangle 34"/>
          <p:cNvSpPr>
            <a:spLocks noChangeArrowheads="1"/>
          </p:cNvSpPr>
          <p:nvPr/>
        </p:nvSpPr>
        <p:spPr bwMode="auto">
          <a:xfrm>
            <a:off x="7823200" y="4629150"/>
            <a:ext cx="1320800" cy="573088"/>
          </a:xfrm>
          <a:prstGeom prst="rect">
            <a:avLst/>
          </a:prstGeom>
          <a:solidFill>
            <a:schemeClr val="bg1">
              <a:alpha val="76862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100" b="0"/>
              <a:t>Reevaluate nutrition support needs daily</a:t>
            </a:r>
            <a:endParaRPr lang="en-US" sz="1100" b="0" i="1">
              <a:sym typeface="Wingdings" pitchFamily="2" charset="2"/>
            </a:endParaRPr>
          </a:p>
        </p:txBody>
      </p:sp>
      <p:sp>
        <p:nvSpPr>
          <p:cNvPr id="17471" name="Line 35"/>
          <p:cNvSpPr>
            <a:spLocks noChangeShapeType="1"/>
          </p:cNvSpPr>
          <p:nvPr/>
        </p:nvSpPr>
        <p:spPr bwMode="auto">
          <a:xfrm>
            <a:off x="7823200" y="4629150"/>
            <a:ext cx="0" cy="573088"/>
          </a:xfrm>
          <a:prstGeom prst="line">
            <a:avLst/>
          </a:prstGeom>
          <a:noFill/>
          <a:ln w="2857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2" name="Line 36"/>
          <p:cNvSpPr>
            <a:spLocks noChangeShapeType="1"/>
          </p:cNvSpPr>
          <p:nvPr/>
        </p:nvSpPr>
        <p:spPr bwMode="auto">
          <a:xfrm>
            <a:off x="9144000" y="4629150"/>
            <a:ext cx="0" cy="573088"/>
          </a:xfrm>
          <a:prstGeom prst="line">
            <a:avLst/>
          </a:prstGeom>
          <a:noFill/>
          <a:ln w="2857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3" name="Line 37"/>
          <p:cNvSpPr>
            <a:spLocks noChangeShapeType="1"/>
          </p:cNvSpPr>
          <p:nvPr/>
        </p:nvSpPr>
        <p:spPr bwMode="auto">
          <a:xfrm>
            <a:off x="7823200" y="4629150"/>
            <a:ext cx="1320800" cy="0"/>
          </a:xfrm>
          <a:prstGeom prst="line">
            <a:avLst/>
          </a:prstGeom>
          <a:noFill/>
          <a:ln w="2857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4" name="Line 38"/>
          <p:cNvSpPr>
            <a:spLocks noChangeShapeType="1"/>
          </p:cNvSpPr>
          <p:nvPr/>
        </p:nvSpPr>
        <p:spPr bwMode="auto">
          <a:xfrm>
            <a:off x="7823200" y="5202238"/>
            <a:ext cx="1320800" cy="0"/>
          </a:xfrm>
          <a:prstGeom prst="line">
            <a:avLst/>
          </a:prstGeom>
          <a:noFill/>
          <a:ln w="2857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" name="Down Arrow 63"/>
          <p:cNvSpPr>
            <a:spLocks noChangeArrowheads="1"/>
          </p:cNvSpPr>
          <p:nvPr/>
        </p:nvSpPr>
        <p:spPr bwMode="auto">
          <a:xfrm rot="3023058">
            <a:off x="3978276" y="4906962"/>
            <a:ext cx="114300" cy="49212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0" name="Down Arrow 63"/>
          <p:cNvSpPr>
            <a:spLocks noChangeArrowheads="1"/>
          </p:cNvSpPr>
          <p:nvPr/>
        </p:nvSpPr>
        <p:spPr bwMode="auto">
          <a:xfrm>
            <a:off x="6248400" y="9906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1" name="Down Arrow 63"/>
          <p:cNvSpPr>
            <a:spLocks noChangeArrowheads="1"/>
          </p:cNvSpPr>
          <p:nvPr/>
        </p:nvSpPr>
        <p:spPr bwMode="auto">
          <a:xfrm>
            <a:off x="2743200" y="9906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609600" y="762000"/>
            <a:ext cx="8077200" cy="365125"/>
          </a:xfrm>
          <a:prstGeom prst="rect">
            <a:avLst/>
          </a:prstGeom>
          <a:solidFill>
            <a:srgbClr val="33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1.    </a:t>
            </a:r>
            <a:r>
              <a:rPr lang="en-US" sz="1400"/>
              <a:t>Nutrition Screening</a:t>
            </a:r>
          </a:p>
        </p:txBody>
      </p:sp>
      <p:sp>
        <p:nvSpPr>
          <p:cNvPr id="42" name="Down Arrow 63"/>
          <p:cNvSpPr>
            <a:spLocks noChangeArrowheads="1"/>
          </p:cNvSpPr>
          <p:nvPr/>
        </p:nvSpPr>
        <p:spPr bwMode="auto">
          <a:xfrm rot="19223058">
            <a:off x="6162675" y="4094163"/>
            <a:ext cx="114300" cy="49212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3" name="Down Arrow 63"/>
          <p:cNvSpPr>
            <a:spLocks noChangeArrowheads="1"/>
          </p:cNvSpPr>
          <p:nvPr/>
        </p:nvSpPr>
        <p:spPr bwMode="auto">
          <a:xfrm>
            <a:off x="5791200" y="48768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>
          <a:xfrm>
            <a:off x="7162800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3/8/13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own Arrow 63"/>
          <p:cNvSpPr>
            <a:spLocks noChangeArrowheads="1"/>
          </p:cNvSpPr>
          <p:nvPr/>
        </p:nvSpPr>
        <p:spPr bwMode="auto">
          <a:xfrm>
            <a:off x="2438400" y="32766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8" name="Down Arrow 63"/>
          <p:cNvSpPr>
            <a:spLocks noChangeArrowheads="1"/>
          </p:cNvSpPr>
          <p:nvPr/>
        </p:nvSpPr>
        <p:spPr bwMode="auto">
          <a:xfrm>
            <a:off x="2438400" y="16764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Down Arrow 63"/>
          <p:cNvSpPr>
            <a:spLocks noChangeArrowheads="1"/>
          </p:cNvSpPr>
          <p:nvPr/>
        </p:nvSpPr>
        <p:spPr bwMode="auto">
          <a:xfrm>
            <a:off x="6477000" y="16764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152400"/>
            <a:ext cx="7543800" cy="304800"/>
          </a:xfrm>
          <a:solidFill>
            <a:srgbClr val="3399FF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1400" b="1"/>
              <a:t>3. Select route for Enteral Nutrition and Initiate Feeds</a:t>
            </a:r>
          </a:p>
        </p:txBody>
      </p:sp>
      <p:graphicFrame>
        <p:nvGraphicFramePr>
          <p:cNvPr id="19546" name="Group 90"/>
          <p:cNvGraphicFramePr>
            <a:graphicFrameLocks noGrp="1"/>
          </p:cNvGraphicFramePr>
          <p:nvPr>
            <p:ph sz="quarter" idx="1"/>
          </p:nvPr>
        </p:nvGraphicFramePr>
        <p:xfrm>
          <a:off x="1600200" y="533400"/>
          <a:ext cx="6070600" cy="1188720"/>
        </p:xfrm>
        <a:graphic>
          <a:graphicData uri="http://schemas.openxmlformats.org/drawingml/2006/table">
            <a:tbl>
              <a:tblPr/>
              <a:tblGrid>
                <a:gridCol w="303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5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Does the patient have ANY risk factors for aspiration?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Previous h/o aspiration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Failed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dysphagia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screen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Altered intestinal motility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Delayed gastric emptying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Regurgitation/aspiration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Altered mental status w/ depressed gag reflex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Persistent vomiting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Severe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bronchospasm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Noninvasive ventilation (excludes HFNC)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Significant GER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555" name="Group 99"/>
          <p:cNvGraphicFramePr>
            <a:graphicFrameLocks noGrp="1"/>
          </p:cNvGraphicFramePr>
          <p:nvPr/>
        </p:nvGraphicFramePr>
        <p:xfrm>
          <a:off x="4800600" y="2133600"/>
          <a:ext cx="4089400" cy="1169194"/>
        </p:xfrm>
        <a:graphic>
          <a:graphicData uri="http://schemas.openxmlformats.org/drawingml/2006/table">
            <a:tbl>
              <a:tblPr/>
              <a:tblGrid>
                <a:gridCol w="408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43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Consider Gastric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 Continuous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Gastric residual volume (GRV) is measured before initiation and at each advancement step, and then q 4 hours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Measure baseline abdominal girth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9" name="Rectangle 48"/>
          <p:cNvSpPr/>
          <p:nvPr/>
        </p:nvSpPr>
        <p:spPr>
          <a:xfrm>
            <a:off x="1905000" y="1752600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629400" y="1752600"/>
            <a:ext cx="535464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graphicFrame>
        <p:nvGraphicFramePr>
          <p:cNvPr id="19558" name="Group 102"/>
          <p:cNvGraphicFramePr>
            <a:graphicFrameLocks noGrp="1"/>
          </p:cNvGraphicFramePr>
          <p:nvPr/>
        </p:nvGraphicFramePr>
        <p:xfrm>
          <a:off x="2667000" y="3352800"/>
          <a:ext cx="3429000" cy="236220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Able to start full </a:t>
                      </a: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enteral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nutrition?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8" name="Rectangle 57"/>
          <p:cNvSpPr/>
          <p:nvPr/>
        </p:nvSpPr>
        <p:spPr>
          <a:xfrm>
            <a:off x="1831975" y="3362325"/>
            <a:ext cx="60960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graphicFrame>
        <p:nvGraphicFramePr>
          <p:cNvPr id="19576" name="Group 120"/>
          <p:cNvGraphicFramePr>
            <a:graphicFrameLocks noGrp="1"/>
          </p:cNvGraphicFramePr>
          <p:nvPr/>
        </p:nvGraphicFramePr>
        <p:xfrm>
          <a:off x="4876800" y="4191000"/>
          <a:ext cx="4038600" cy="1691005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Consider </a:t>
                      </a: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Trophic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m/kg/hr (max 20 ml/hr)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Formula selection per RD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0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Discuss eligibility for advancing feeds on daily rounds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If unable to advance feeds in the following timeline, consider PN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Preterm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infant or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malnourished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child within 24 hours?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well-nourished, term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infant within 72 hours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well nourished child/adolescent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within 5 days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Rectangle 50"/>
          <p:cNvSpPr/>
          <p:nvPr/>
        </p:nvSpPr>
        <p:spPr>
          <a:xfrm>
            <a:off x="6019800" y="3733800"/>
            <a:ext cx="535464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sp>
        <p:nvSpPr>
          <p:cNvPr id="19502" name="TextBox 30"/>
          <p:cNvSpPr txBox="1">
            <a:spLocks noChangeArrowheads="1"/>
          </p:cNvSpPr>
          <p:nvPr/>
        </p:nvSpPr>
        <p:spPr bwMode="auto">
          <a:xfrm>
            <a:off x="3733800" y="1752600"/>
            <a:ext cx="1814513" cy="269875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i="1"/>
              <a:t>Consider bowel regimen</a:t>
            </a:r>
          </a:p>
        </p:txBody>
      </p:sp>
      <p:graphicFrame>
        <p:nvGraphicFramePr>
          <p:cNvPr id="19540" name="Group 84"/>
          <p:cNvGraphicFramePr>
            <a:graphicFrameLocks noGrp="1"/>
          </p:cNvGraphicFramePr>
          <p:nvPr>
            <p:ph sz="quarter" idx="2"/>
          </p:nvPr>
        </p:nvGraphicFramePr>
        <p:xfrm>
          <a:off x="533400" y="2057400"/>
          <a:ext cx="3962400" cy="1231900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Consider Post-Pyloric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 Continuous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7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Ideal site for tip of tube is jejunum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Gastric residual volume (GRV) is not measured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Measure baseline abdominal girth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Consider simultaneous gastric decompression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Down Arrow 63"/>
          <p:cNvSpPr>
            <a:spLocks noChangeArrowheads="1"/>
          </p:cNvSpPr>
          <p:nvPr/>
        </p:nvSpPr>
        <p:spPr bwMode="auto">
          <a:xfrm>
            <a:off x="2438400" y="47244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graphicFrame>
        <p:nvGraphicFramePr>
          <p:cNvPr id="19536" name="Group 80"/>
          <p:cNvGraphicFramePr>
            <a:graphicFrameLocks noGrp="1"/>
          </p:cNvGraphicFramePr>
          <p:nvPr>
            <p:ph sz="quarter" idx="4"/>
          </p:nvPr>
        </p:nvGraphicFramePr>
        <p:xfrm>
          <a:off x="304800" y="3657600"/>
          <a:ext cx="4343400" cy="1067118"/>
        </p:xfrm>
        <a:graphic>
          <a:graphicData uri="http://schemas.openxmlformats.org/drawingml/2006/table">
            <a:tbl>
              <a:tblPr/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 1 ml/kg/hr or 25 ml/hr (max)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Formula selection per RD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concern for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Refeeding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syndrome consult dietitian (see Appendix 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concern for poor gut perfusion – consider starting feeds at 0.5 ml/kg/hr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539" name="Group 83"/>
          <p:cNvGraphicFramePr>
            <a:graphicFrameLocks noGrp="1"/>
          </p:cNvGraphicFramePr>
          <p:nvPr/>
        </p:nvGraphicFramePr>
        <p:xfrm>
          <a:off x="381000" y="5105400"/>
          <a:ext cx="4140200" cy="1591945"/>
        </p:xfrm>
        <a:graphic>
          <a:graphicData uri="http://schemas.openxmlformats.org/drawingml/2006/table">
            <a:tbl>
              <a:tblPr/>
              <a:tblGrid>
                <a:gridCol w="414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AFTER 4 HOURS:  Assess tolerance of EN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Measure GRV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Assess for any sign of intolerance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Signs and Symptoms of EN intolerance: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vomiting &gt; 2 episodes in 24 hrs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 &gt; 2 yrs of age,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discomfort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 &lt; 2 yrs of age,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distention = an increase of &gt;2 cm in 24 hrs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diarrhea: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 loose stools in 24 hrs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1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*absence of bowel sounds is not an indicator of feeding intolerance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" name="Down Arrow 63"/>
          <p:cNvSpPr>
            <a:spLocks noChangeArrowheads="1"/>
          </p:cNvSpPr>
          <p:nvPr/>
        </p:nvSpPr>
        <p:spPr bwMode="auto">
          <a:xfrm>
            <a:off x="5715000" y="37338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6248400" y="61722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3/8/13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own Arrow 63"/>
          <p:cNvSpPr>
            <a:spLocks noChangeArrowheads="1"/>
          </p:cNvSpPr>
          <p:nvPr/>
        </p:nvSpPr>
        <p:spPr bwMode="auto">
          <a:xfrm>
            <a:off x="6019800" y="7620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048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258762"/>
          </a:xfrm>
          <a:solidFill>
            <a:srgbClr val="3399FF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1400" b="1"/>
              <a:t>4. Enteral Nutrition Plan</a:t>
            </a:r>
          </a:p>
        </p:txBody>
      </p:sp>
      <p:graphicFrame>
        <p:nvGraphicFramePr>
          <p:cNvPr id="20548" name="Group 68"/>
          <p:cNvGraphicFramePr>
            <a:graphicFrameLocks noGrp="1"/>
          </p:cNvGraphicFramePr>
          <p:nvPr>
            <p:ph sz="quarter" idx="2"/>
          </p:nvPr>
        </p:nvGraphicFramePr>
        <p:xfrm>
          <a:off x="4572000" y="1143000"/>
          <a:ext cx="4368800" cy="1174433"/>
        </p:xfrm>
        <a:graphic>
          <a:graphicData uri="http://schemas.openxmlformats.org/drawingml/2006/table">
            <a:tbl>
              <a:tblPr/>
              <a:tblGrid>
                <a:gridCol w="436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64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Advancing Feeds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8213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&lt;7 years: by 1 ml/kg/hr q 4 hrs until reaches EN goal rate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yrs or &gt;25 kg: 25 ml/hr every 4 hrs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Reassess every 4 hrs for signs of intolerance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62" name="Group 82"/>
          <p:cNvGraphicFramePr>
            <a:graphicFrameLocks noGrp="1"/>
          </p:cNvGraphicFramePr>
          <p:nvPr/>
        </p:nvGraphicFramePr>
        <p:xfrm>
          <a:off x="304800" y="1143000"/>
          <a:ext cx="4013200" cy="1409700"/>
        </p:xfrm>
        <a:graphic>
          <a:graphicData uri="http://schemas.openxmlformats.org/drawingml/2006/table">
            <a:tbl>
              <a:tblPr/>
              <a:tblGrid>
                <a:gridCol w="401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Refeed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full residual up to 3 times the hourly EN feeding rate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Hold feeds for 1 hour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Recheck GRV. If less than 3 hours of EN feeding rate, restart feeds at last rate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Reassess in 1 hour for signs of intolerance and recheck residual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GRV is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 times their EN feeding hourly rate discard residual, hold feeds for 4 hours, check residuals &amp; restart at last rate and follow criterion above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Rectangle 49"/>
          <p:cNvSpPr/>
          <p:nvPr/>
        </p:nvSpPr>
        <p:spPr>
          <a:xfrm>
            <a:off x="2032000" y="857252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096000" y="838200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graphicFrame>
        <p:nvGraphicFramePr>
          <p:cNvPr id="20555" name="Group 75"/>
          <p:cNvGraphicFramePr>
            <a:graphicFrameLocks noGrp="1"/>
          </p:cNvGraphicFramePr>
          <p:nvPr/>
        </p:nvGraphicFramePr>
        <p:xfrm>
          <a:off x="4648200" y="3048000"/>
          <a:ext cx="3962400" cy="1655763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Review in consultation with RD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0013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Promotility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agent (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Metoclopramide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or Erythromycin)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Post-pyloric feeding (if gastric fed)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PN indicated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Evaluate Bowel Regimen 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6" name="Rectangle 55"/>
          <p:cNvSpPr/>
          <p:nvPr/>
        </p:nvSpPr>
        <p:spPr>
          <a:xfrm>
            <a:off x="2291792" y="2674939"/>
            <a:ext cx="61264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Yes</a:t>
            </a:r>
          </a:p>
        </p:txBody>
      </p:sp>
      <p:graphicFrame>
        <p:nvGraphicFramePr>
          <p:cNvPr id="20546" name="Group 66"/>
          <p:cNvGraphicFramePr>
            <a:graphicFrameLocks noGrp="1"/>
          </p:cNvGraphicFramePr>
          <p:nvPr/>
        </p:nvGraphicFramePr>
        <p:xfrm>
          <a:off x="381000" y="3048000"/>
          <a:ext cx="4114800" cy="229209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Nursing starts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VOLUME BASED FEEDS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ORDERED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2588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RD determines 24 hour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enteral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volume goal and hourly rate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If feeds held for specific time, determine new hourly rate. Please adjust rate to meet EN 24hr volume goal needs.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Maximum rate for gastric feeds</a:t>
                      </a:r>
                    </a:p>
                    <a:p>
                      <a:pPr marL="342900" marR="0" lvl="1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0-12 mo: 12 ml/kg/hr</a:t>
                      </a:r>
                    </a:p>
                    <a:p>
                      <a:pPr marL="342900" marR="0" lvl="1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1-6 yr: 10 ml/kg/hr</a:t>
                      </a:r>
                    </a:p>
                    <a:p>
                      <a:pPr marL="342900" marR="0" lvl="1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&gt;7 yr: 200 ml/hr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Assess tolerance to feeds every 4 hours, as outlined in Section #3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RD tracks total volume, energy  and protein intake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3" name="Rectangle 62"/>
          <p:cNvSpPr/>
          <p:nvPr/>
        </p:nvSpPr>
        <p:spPr>
          <a:xfrm>
            <a:off x="6096000" y="2667000"/>
            <a:ext cx="60960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</a:t>
            </a:r>
          </a:p>
        </p:txBody>
      </p:sp>
      <p:graphicFrame>
        <p:nvGraphicFramePr>
          <p:cNvPr id="20551" name="Group 71"/>
          <p:cNvGraphicFramePr>
            <a:graphicFrameLocks noGrp="1"/>
          </p:cNvGraphicFramePr>
          <p:nvPr/>
        </p:nvGraphicFramePr>
        <p:xfrm>
          <a:off x="762000" y="5683250"/>
          <a:ext cx="7391400" cy="1022350"/>
        </p:xfrm>
        <a:graphic>
          <a:graphicData uri="http://schemas.openxmlformats.org/drawingml/2006/table">
            <a:tbl>
              <a:tblPr/>
              <a:tblGrid>
                <a:gridCol w="739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RD will re-evaluated energy &amp; protein adequacy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Daily weights for </a:t>
                      </a: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year of age &amp; lengths 1x/wk, weights 3 x/wk for &gt;1 yr of 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Avoid unnecessary interruptions to feeds (see Appendix 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Implement Bowel Regimen by day 3 of starting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enteral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nutrition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Monitor for signs of overfeeding (excessive weight gain, new ventilator dependence, hyperglycemia,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hypertriglyceridemia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547" name="Group 67"/>
          <p:cNvGraphicFramePr>
            <a:graphicFrameLocks noGrp="1"/>
          </p:cNvGraphicFramePr>
          <p:nvPr/>
        </p:nvGraphicFramePr>
        <p:xfrm>
          <a:off x="381000" y="5410200"/>
          <a:ext cx="8229600" cy="28194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5.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Enteral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Nutrition Maintenance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Down Arrow 63"/>
          <p:cNvSpPr>
            <a:spLocks noChangeArrowheads="1"/>
          </p:cNvSpPr>
          <p:nvPr/>
        </p:nvSpPr>
        <p:spPr bwMode="auto">
          <a:xfrm>
            <a:off x="1981200" y="7620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graphicFrame>
        <p:nvGraphicFramePr>
          <p:cNvPr id="20557" name="Group 77"/>
          <p:cNvGraphicFramePr>
            <a:graphicFrameLocks noGrp="1"/>
          </p:cNvGraphicFramePr>
          <p:nvPr>
            <p:ph sz="quarter" idx="3"/>
          </p:nvPr>
        </p:nvGraphicFramePr>
        <p:xfrm>
          <a:off x="1752600" y="609600"/>
          <a:ext cx="5791200" cy="236220"/>
        </p:xfrm>
        <a:graphic>
          <a:graphicData uri="http://schemas.openxmlformats.org/drawingml/2006/table">
            <a:tbl>
              <a:tblPr/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Does pt have gastric residual </a:t>
                      </a:r>
                      <a:r>
                        <a:rPr kumimoji="0" lang="en-US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3 times their EN feeding hourly rate?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Down Arrow 63"/>
          <p:cNvSpPr>
            <a:spLocks noChangeArrowheads="1"/>
          </p:cNvSpPr>
          <p:nvPr/>
        </p:nvSpPr>
        <p:spPr bwMode="auto">
          <a:xfrm>
            <a:off x="2819400" y="25908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Down Arrow 63"/>
          <p:cNvSpPr>
            <a:spLocks noChangeArrowheads="1"/>
          </p:cNvSpPr>
          <p:nvPr/>
        </p:nvSpPr>
        <p:spPr bwMode="auto">
          <a:xfrm>
            <a:off x="6019800" y="2590800"/>
            <a:ext cx="152400" cy="371475"/>
          </a:xfrm>
          <a:prstGeom prst="downArrow">
            <a:avLst>
              <a:gd name="adj1" fmla="val 50000"/>
              <a:gd name="adj2" fmla="val 100001"/>
            </a:avLst>
          </a:prstGeom>
          <a:solidFill>
            <a:srgbClr val="33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b="0">
              <a:solidFill>
                <a:schemeClr val="lt1"/>
              </a:solidFill>
              <a:latin typeface="+mn-lt"/>
            </a:endParaRPr>
          </a:p>
        </p:txBody>
      </p:sp>
      <p:graphicFrame>
        <p:nvGraphicFramePr>
          <p:cNvPr id="20549" name="Group 69"/>
          <p:cNvGraphicFramePr>
            <a:graphicFrameLocks noGrp="1"/>
          </p:cNvGraphicFramePr>
          <p:nvPr>
            <p:ph sz="quarter" idx="4"/>
          </p:nvPr>
        </p:nvGraphicFramePr>
        <p:xfrm>
          <a:off x="1905000" y="2438400"/>
          <a:ext cx="5791200" cy="236220"/>
        </p:xfrm>
        <a:graphic>
          <a:graphicData uri="http://schemas.openxmlformats.org/drawingml/2006/table">
            <a:tbl>
              <a:tblPr/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 the patient tolerated their hourly goal rate for 24 hours?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73914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3/8/13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en-US" sz="2800"/>
              <a:t>EN Feeding Algorithm</a:t>
            </a:r>
            <a:br>
              <a:rPr lang="en-US" sz="2800"/>
            </a:br>
            <a:r>
              <a:rPr lang="en-US" sz="2800"/>
              <a:t>Summary</a:t>
            </a:r>
          </a:p>
        </p:txBody>
      </p:sp>
      <p:graphicFrame>
        <p:nvGraphicFramePr>
          <p:cNvPr id="21534" name="Group 30"/>
          <p:cNvGraphicFramePr>
            <a:graphicFrameLocks noGrp="1"/>
          </p:cNvGraphicFramePr>
          <p:nvPr>
            <p:ph sz="quarter" idx="2"/>
          </p:nvPr>
        </p:nvGraphicFramePr>
        <p:xfrm>
          <a:off x="304800" y="3124200"/>
          <a:ext cx="3962400" cy="1184275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Advancing Feeds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&lt;7 years: by 1 ml/kg/hr q 4 hrs until reaches EN goal rate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yrs or &gt;25 kg: 25 ml/hr every 4 hrs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Maximum rate for post-pyloric feeds: 120 ml/hr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Reassess every 4 hrs for signs of intolerance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540" name="Group 36"/>
          <p:cNvGraphicFramePr>
            <a:graphicFrameLocks noGrp="1"/>
          </p:cNvGraphicFramePr>
          <p:nvPr>
            <p:ph sz="quarter" idx="3"/>
          </p:nvPr>
        </p:nvGraphicFramePr>
        <p:xfrm>
          <a:off x="304800" y="4343400"/>
          <a:ext cx="3962400" cy="2015363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Once at full feeds (goal rate):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VOLUME BASED FEEDS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EN daily volume goal determined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If feeds held for specific time, determine new hourly rate. Please adjust rate to meet EN 24hr volume goal needs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Maximum rate for gastric feeds: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0-12 mo: 12 ml/kg/hr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1-6 yr: 10 ml/kg/hr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&gt;7 yr: 200 ml/hr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RD records total volume, energy and protein intake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511" name="Group 55"/>
          <p:cNvGraphicFramePr>
            <a:graphicFrameLocks noGrp="1"/>
          </p:cNvGraphicFramePr>
          <p:nvPr/>
        </p:nvGraphicFramePr>
        <p:xfrm>
          <a:off x="304800" y="2286000"/>
          <a:ext cx="3962400" cy="836613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Start Feeds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 1 ml/kg/hr or 25 ml/hr (max)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Formula selection per RD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530" name="Rectangle 56"/>
          <p:cNvSpPr>
            <a:spLocks noChangeArrowheads="1"/>
          </p:cNvSpPr>
          <p:nvPr/>
        </p:nvSpPr>
        <p:spPr bwMode="auto">
          <a:xfrm>
            <a:off x="4876800" y="2895600"/>
            <a:ext cx="3733800" cy="151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en-US" sz="1000" b="0"/>
              <a:t>Refeed full residual up to 3 times the hourly EN feeding rate</a:t>
            </a:r>
          </a:p>
          <a:p>
            <a:pPr marL="342900" indent="-342900">
              <a:buFontTx/>
              <a:buAutoNum type="arabicPeriod"/>
            </a:pPr>
            <a:r>
              <a:rPr lang="en-US" sz="1000" b="0"/>
              <a:t>Hold feeds for 1 hour 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000" b="0"/>
              <a:t>Recheck GRV. If less than 3 hours of EN feeding rate, restart feeds at last rate</a:t>
            </a:r>
          </a:p>
          <a:p>
            <a:pPr marL="342900" indent="-342900">
              <a:buFontTx/>
              <a:buAutoNum type="arabicPeriod"/>
            </a:pPr>
            <a:r>
              <a:rPr lang="en-US" sz="1000" b="0"/>
              <a:t>Reassess in 1 hour for signs of intolerance</a:t>
            </a:r>
          </a:p>
          <a:p>
            <a:pPr marL="342900" indent="-342900">
              <a:buFontTx/>
              <a:buAutoNum type="arabicPeriod"/>
            </a:pPr>
            <a:r>
              <a:rPr lang="en-US" sz="1000" b="0"/>
              <a:t>If GRV is </a:t>
            </a:r>
            <a:r>
              <a:rPr lang="en-US" sz="1000" b="0" u="sng"/>
              <a:t>&gt;</a:t>
            </a:r>
            <a:r>
              <a:rPr lang="en-US" sz="1000" b="0"/>
              <a:t> 3 times their EN feeding hourly rate discard residual, hold feeds for 4 hours, check residuals &amp; restart at last rate. </a:t>
            </a:r>
            <a:r>
              <a:rPr lang="en-US" sz="1100" b="0"/>
              <a:t>	</a:t>
            </a:r>
          </a:p>
        </p:txBody>
      </p:sp>
      <p:sp>
        <p:nvSpPr>
          <p:cNvPr id="21531" name="TextBox 6"/>
          <p:cNvSpPr txBox="1">
            <a:spLocks noChangeArrowheads="1"/>
          </p:cNvSpPr>
          <p:nvPr/>
        </p:nvSpPr>
        <p:spPr bwMode="auto">
          <a:xfrm>
            <a:off x="4876800" y="2590800"/>
            <a:ext cx="3759200" cy="269875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/>
              <a:t>Intolerance?  If GRV is &gt;3x hourly rate</a:t>
            </a:r>
            <a:r>
              <a:rPr lang="en-US" sz="1100" b="0"/>
              <a:t>:</a:t>
            </a:r>
            <a:endParaRPr lang="en-US" sz="1100"/>
          </a:p>
        </p:txBody>
      </p:sp>
      <p:sp>
        <p:nvSpPr>
          <p:cNvPr id="21532" name="Slide Number Placeholder 62"/>
          <p:cNvSpPr txBox="1">
            <a:spLocks noGrp="1"/>
          </p:cNvSpPr>
          <p:nvPr/>
        </p:nvSpPr>
        <p:spPr bwMode="auto">
          <a:xfrm>
            <a:off x="68072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000" b="0"/>
              <a:t>Page </a:t>
            </a:r>
            <a:fld id="{E9D6CF57-934E-4AC8-9911-2E4E75C9D210}" type="slidenum">
              <a:rPr lang="en-US" sz="1000" b="0"/>
              <a:pPr algn="r"/>
              <a:t>4</a:t>
            </a:fld>
            <a:r>
              <a:rPr lang="en-US" sz="1000" b="0"/>
              <a:t> of 5</a:t>
            </a:r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/>
        </p:nvGraphicFramePr>
        <p:xfrm>
          <a:off x="2133600" y="1371600"/>
          <a:ext cx="5105400" cy="830580"/>
        </p:xfrm>
        <a:graphic>
          <a:graphicData uri="http://schemas.openxmlformats.org/drawingml/2006/table">
            <a:tbl>
              <a:tblPr/>
              <a:tblGrid>
                <a:gridCol w="510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 the patient receiving nutrition?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Has the patient been or will be NPO/NPG for duration noted below?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Preterm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infant or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malnourished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child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 hrs?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well-nourished, term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infant 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72 hours</a:t>
                      </a:r>
                    </a:p>
                    <a:p>
                      <a:pPr marL="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well nourished child/adolescent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days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6294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3/8/13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54012"/>
          </a:xfrm>
        </p:spPr>
        <p:txBody>
          <a:bodyPr/>
          <a:lstStyle/>
          <a:p>
            <a:r>
              <a:rPr lang="en-US" sz="1800"/>
              <a:t>Appendixes</a:t>
            </a:r>
          </a:p>
        </p:txBody>
      </p:sp>
      <p:graphicFrame>
        <p:nvGraphicFramePr>
          <p:cNvPr id="22539" name="Group 11"/>
          <p:cNvGraphicFramePr>
            <a:graphicFrameLocks noGrp="1"/>
          </p:cNvGraphicFramePr>
          <p:nvPr>
            <p:ph idx="1"/>
          </p:nvPr>
        </p:nvGraphicFramePr>
        <p:xfrm>
          <a:off x="304800" y="800100"/>
          <a:ext cx="4267200" cy="3589020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Appendix 1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Contraindications for EN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0688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DEFINITE CONTRAINDICATIONS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Escalating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vasoactive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inotrophic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support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Hemodynamic instability with ongoing volume resuscitation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Suspected or confirmed NEC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Mechanical bowel obstruction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Significant GI bleed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Ischemic bowel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Known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dysmotility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disorder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RELATIVE CONTRAINDICATIONS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&lt;48 hours post cardiac surgery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Open chest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Central cooling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&lt;24 hours sp cardiac arrest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Requiring 2 or more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vasoactive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inotropic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agents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Severe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ileus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with high NGT output and/or vomiting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output stoma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Complex GI surgery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Intractable diarrhea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Duct-dependent cardiac defects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105400" y="6324600"/>
            <a:ext cx="353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/>
              <a:t>With permission from Mehta, N. </a:t>
            </a:r>
            <a:r>
              <a:rPr lang="en-US" sz="1000" b="0" i="1" dirty="0" err="1"/>
              <a:t>Msicu</a:t>
            </a:r>
            <a:r>
              <a:rPr lang="en-US" sz="1000" b="0" i="1" dirty="0"/>
              <a:t> &amp; </a:t>
            </a:r>
            <a:r>
              <a:rPr lang="en-US" sz="1000" b="0" i="1" dirty="0" err="1"/>
              <a:t>Micu</a:t>
            </a:r>
            <a:r>
              <a:rPr lang="en-US" sz="1000" b="0" i="1" dirty="0"/>
              <a:t> </a:t>
            </a:r>
            <a:r>
              <a:rPr lang="en-US" sz="1000" b="0" i="1" dirty="0" err="1"/>
              <a:t>Enteral</a:t>
            </a:r>
            <a:r>
              <a:rPr lang="en-US" sz="1000" b="0" i="1" dirty="0"/>
              <a:t> Nutrition Algorithm</a:t>
            </a:r>
            <a:r>
              <a:rPr lang="en-US" sz="1000" dirty="0"/>
              <a:t>. </a:t>
            </a:r>
            <a:r>
              <a:rPr lang="en-US" sz="1000" b="0" dirty="0"/>
              <a:t>Boston Children’s Hospital</a:t>
            </a:r>
          </a:p>
        </p:txBody>
      </p:sp>
      <p:graphicFrame>
        <p:nvGraphicFramePr>
          <p:cNvPr id="22567" name="Group 39"/>
          <p:cNvGraphicFramePr>
            <a:graphicFrameLocks noGrp="1"/>
          </p:cNvGraphicFramePr>
          <p:nvPr/>
        </p:nvGraphicFramePr>
        <p:xfrm>
          <a:off x="4876800" y="800100"/>
          <a:ext cx="3886200" cy="4305300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Appendix 2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Acceptable Times for Elective Interruption to EN</a:t>
                      </a:r>
                    </a:p>
                  </a:txBody>
                  <a:tcPr marL="121920" marR="12192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0688"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NPO (hrs)	Reason for EN INTERRUPTION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4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Endotracheal extubation or elective intubation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6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Surgical procedure under GA (OR)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4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Radiologic/IR procedure under GA/sedation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2-4	Radiological procedure (Not under GA)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6-8	Malfunctioning/Displaced enteral feeding tube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2-4	Bedside procedures under sedation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Guidance for ingested material minimum fasting period: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2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Clear liquids (H2O, apple juice, soda, tea, coffee)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4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Breast milk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6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Infant formula or nonhuman milk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             Light meal (toast w/o butter or jelly)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6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Gtube feedings (pedi)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8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Gtube feedings (adult)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8"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other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Note: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 patients fed via NJ route (post-pyloric); fasting times may be less. Discuss fasting times for day-time elective procedures on previous night rounds. Avoid indefinite fasting period when cases are on stand-by or awaiting a definite time slot. </a:t>
                      </a: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571500" marR="0" lvl="0" indent="-571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Note: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If EN is interrupted for any reason other than intolerance; feeds should be restarted at the previous tolerated rate</a:t>
                      </a:r>
                      <a:endParaRPr kumimoji="0" lang="en-US" sz="10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551" name="Slide Number Placeholder 62"/>
          <p:cNvSpPr txBox="1">
            <a:spLocks noGrp="1"/>
          </p:cNvSpPr>
          <p:nvPr/>
        </p:nvSpPr>
        <p:spPr bwMode="auto">
          <a:xfrm>
            <a:off x="68072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n-US" sz="1000" b="0"/>
              <a:t>Page </a:t>
            </a:r>
            <a:fld id="{7008875E-0F6B-4F78-8A2F-5A72B2EDC38E}" type="slidenum">
              <a:rPr lang="en-US" sz="1000" b="0"/>
              <a:pPr algn="r"/>
              <a:t>5</a:t>
            </a:fld>
            <a:r>
              <a:rPr lang="en-US" sz="1000" b="0"/>
              <a:t> of 5</a:t>
            </a:r>
          </a:p>
        </p:txBody>
      </p:sp>
      <p:graphicFrame>
        <p:nvGraphicFramePr>
          <p:cNvPr id="7" name="Group 11"/>
          <p:cNvGraphicFramePr>
            <a:graphicFrameLocks/>
          </p:cNvGraphicFramePr>
          <p:nvPr/>
        </p:nvGraphicFramePr>
        <p:xfrm>
          <a:off x="304800" y="4495800"/>
          <a:ext cx="4267200" cy="2369820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Appendix 3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2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Refeeding</a:t>
                      </a: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Syndrome</a:t>
                      </a: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9261"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Refeeding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syndrome is a constellation of electrolytes (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hypokalemia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hypophosphatemia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hypomagnesimia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), fluid and metabolic disturbances that can occur in malnourished patients or patients with prolonged inadequate energy intake or significant weight loss. 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Management involves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Correction of electrolyte abnormalities before initiating nutrition support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Lower energy provision and a slow progression of caloric advancement. Consult nutrition.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Daily monitoring of vital signs, hemodynamic status, neurological status, weights and electrolytes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315200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sz="1200" dirty="0"/>
              <a:t>3/8/13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1619</Words>
  <Application>Microsoft Office PowerPoint</Application>
  <PresentationFormat>On-screen Show (4:3)</PresentationFormat>
  <Paragraphs>217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Default Design</vt:lpstr>
      <vt:lpstr>UMass Memorial Children’s Medical Center PICU Nutrition Support Algorithm</vt:lpstr>
      <vt:lpstr>3. Select route for Enteral Nutrition and Initiate Feeds</vt:lpstr>
      <vt:lpstr>4. Enteral Nutrition Plan</vt:lpstr>
      <vt:lpstr>EN Feeding Algorithm Summary</vt:lpstr>
      <vt:lpstr>Appendixes</vt:lpstr>
    </vt:vector>
  </TitlesOfParts>
  <Company>UMassMemorial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UMassMemorial</dc:creator>
  <cp:lastModifiedBy>Wynne, Kathryn</cp:lastModifiedBy>
  <cp:revision>108</cp:revision>
  <dcterms:created xsi:type="dcterms:W3CDTF">2012-08-20T13:45:03Z</dcterms:created>
  <dcterms:modified xsi:type="dcterms:W3CDTF">2021-02-01T16:46:47Z</dcterms:modified>
</cp:coreProperties>
</file>