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1"/>
  </p:notesMasterIdLst>
  <p:sldIdLst>
    <p:sldId id="259" r:id="rId2"/>
    <p:sldId id="261" r:id="rId3"/>
    <p:sldId id="305" r:id="rId4"/>
    <p:sldId id="260" r:id="rId5"/>
    <p:sldId id="384" r:id="rId6"/>
    <p:sldId id="385" r:id="rId7"/>
    <p:sldId id="390" r:id="rId8"/>
    <p:sldId id="443" r:id="rId9"/>
    <p:sldId id="473" r:id="rId10"/>
    <p:sldId id="391" r:id="rId11"/>
    <p:sldId id="461" r:id="rId12"/>
    <p:sldId id="470" r:id="rId13"/>
    <p:sldId id="471" r:id="rId14"/>
    <p:sldId id="276" r:id="rId15"/>
    <p:sldId id="476" r:id="rId16"/>
    <p:sldId id="256" r:id="rId17"/>
    <p:sldId id="278" r:id="rId18"/>
    <p:sldId id="280" r:id="rId19"/>
    <p:sldId id="270" r:id="rId20"/>
    <p:sldId id="271" r:id="rId21"/>
    <p:sldId id="475" r:id="rId22"/>
    <p:sldId id="272" r:id="rId23"/>
    <p:sldId id="282" r:id="rId24"/>
    <p:sldId id="283" r:id="rId25"/>
    <p:sldId id="273" r:id="rId26"/>
    <p:sldId id="284" r:id="rId27"/>
    <p:sldId id="285" r:id="rId28"/>
    <p:sldId id="288" r:id="rId29"/>
    <p:sldId id="274" r:id="rId30"/>
    <p:sldId id="275" r:id="rId31"/>
    <p:sldId id="289" r:id="rId32"/>
    <p:sldId id="474" r:id="rId33"/>
    <p:sldId id="264" r:id="rId34"/>
    <p:sldId id="263" r:id="rId35"/>
    <p:sldId id="258" r:id="rId36"/>
    <p:sldId id="304" r:id="rId37"/>
    <p:sldId id="472" r:id="rId38"/>
    <p:sldId id="301" r:id="rId39"/>
    <p:sldId id="302"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8" autoAdjust="0"/>
    <p:restoredTop sz="94660"/>
  </p:normalViewPr>
  <p:slideViewPr>
    <p:cSldViewPr>
      <p:cViewPr varScale="1">
        <p:scale>
          <a:sx n="101" d="100"/>
          <a:sy n="101" d="100"/>
        </p:scale>
        <p:origin x="81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0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7490D-A4C7-4FF3-B0AD-5590E30C4538}" type="datetimeFigureOut">
              <a:rPr lang="en-US" smtClean="0"/>
              <a:t>4/2/2023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B1526-2AF2-4A51-BB9E-6D32E2795F81}" type="slidenum">
              <a:rPr lang="en-US" smtClean="0"/>
              <a:t>‹#›</a:t>
            </a:fld>
            <a:endParaRPr lang="en-US"/>
          </a:p>
        </p:txBody>
      </p:sp>
    </p:spTree>
    <p:extLst>
      <p:ext uri="{BB962C8B-B14F-4D97-AF65-F5344CB8AC3E}">
        <p14:creationId xmlns:p14="http://schemas.microsoft.com/office/powerpoint/2010/main" val="23734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MET study of teachers</a:t>
            </a:r>
          </a:p>
          <a:p>
            <a:r>
              <a:rPr lang="en-US" dirty="0"/>
              <a:t>Teacher and student characteristics in 6 very large school districts</a:t>
            </a:r>
          </a:p>
          <a:p>
            <a:r>
              <a:rPr lang="en-US" dirty="0"/>
              <a:t>Can I identify teachers?</a:t>
            </a:r>
          </a:p>
          <a:p>
            <a:r>
              <a:rPr lang="en-US" dirty="0"/>
              <a:t>First step, identify schools</a:t>
            </a:r>
          </a:p>
          <a:p>
            <a:r>
              <a:rPr lang="en-US" dirty="0"/>
              <a:t>The data includes basic student characteristics: race, English language learners, subsidized lunch</a:t>
            </a:r>
          </a:p>
          <a:p>
            <a:r>
              <a:rPr lang="en-US" dirty="0"/>
              <a:t>To my surprise: NYC publishes a profile for every school with these characteristics </a:t>
            </a:r>
          </a:p>
          <a:p>
            <a:r>
              <a:rPr lang="en-US" dirty="0"/>
              <a:t>If you can identify the school: How may 6</a:t>
            </a:r>
            <a:r>
              <a:rPr lang="en-US" baseline="30000" dirty="0"/>
              <a:t>th</a:t>
            </a:r>
            <a:r>
              <a:rPr lang="en-US" dirty="0"/>
              <a:t> grade English teachers are male and have been teaching for more 10 years?</a:t>
            </a:r>
          </a:p>
          <a:p>
            <a:r>
              <a:rPr lang="en-US" dirty="0"/>
              <a:t>In other words, it was easy to use the characteristics of students to identify their teachers.</a:t>
            </a:r>
          </a:p>
        </p:txBody>
      </p:sp>
      <p:sp>
        <p:nvSpPr>
          <p:cNvPr id="4" name="Slide Number Placeholder 3"/>
          <p:cNvSpPr>
            <a:spLocks noGrp="1"/>
          </p:cNvSpPr>
          <p:nvPr>
            <p:ph type="sldNum" sz="quarter" idx="5"/>
          </p:nvPr>
        </p:nvSpPr>
        <p:spPr/>
        <p:txBody>
          <a:bodyPr/>
          <a:lstStyle/>
          <a:p>
            <a:fld id="{88B07021-26FF-488F-9D96-929798F3DF25}" type="slidenum">
              <a:rPr lang="en-US" smtClean="0"/>
              <a:t>16</a:t>
            </a:fld>
            <a:endParaRPr lang="en-US"/>
          </a:p>
        </p:txBody>
      </p:sp>
    </p:spTree>
    <p:extLst>
      <p:ext uri="{BB962C8B-B14F-4D97-AF65-F5344CB8AC3E}">
        <p14:creationId xmlns:p14="http://schemas.microsoft.com/office/powerpoint/2010/main" val="342553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Or, how do we Protect Waldo?</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baseline="-25000">
                <a:solidFill>
                  <a:schemeClr val="tx1"/>
                </a:solidFill>
                <a:latin typeface="Times" charset="0"/>
              </a:defRPr>
            </a:lvl1pPr>
            <a:lvl2pPr marL="702756" indent="-270291">
              <a:defRPr sz="2300" baseline="-25000">
                <a:solidFill>
                  <a:schemeClr val="tx1"/>
                </a:solidFill>
                <a:latin typeface="Times" charset="0"/>
              </a:defRPr>
            </a:lvl2pPr>
            <a:lvl3pPr marL="1081164" indent="-216233">
              <a:defRPr sz="2300" baseline="-25000">
                <a:solidFill>
                  <a:schemeClr val="tx1"/>
                </a:solidFill>
                <a:latin typeface="Times" charset="0"/>
              </a:defRPr>
            </a:lvl3pPr>
            <a:lvl4pPr marL="1513629" indent="-216233">
              <a:defRPr sz="2300" baseline="-25000">
                <a:solidFill>
                  <a:schemeClr val="tx1"/>
                </a:solidFill>
                <a:latin typeface="Times" charset="0"/>
              </a:defRPr>
            </a:lvl4pPr>
            <a:lvl5pPr marL="1946095" indent="-216233">
              <a:defRPr sz="2300" baseline="-25000">
                <a:solidFill>
                  <a:schemeClr val="tx1"/>
                </a:solidFill>
                <a:latin typeface="Times" charset="0"/>
              </a:defRPr>
            </a:lvl5pPr>
            <a:lvl6pPr marL="2378560" indent="-216233" eaLnBrk="0" fontAlgn="base" hangingPunct="0">
              <a:spcBef>
                <a:spcPct val="0"/>
              </a:spcBef>
              <a:spcAft>
                <a:spcPct val="0"/>
              </a:spcAft>
              <a:defRPr sz="2300" baseline="-25000">
                <a:solidFill>
                  <a:schemeClr val="tx1"/>
                </a:solidFill>
                <a:latin typeface="Times" charset="0"/>
              </a:defRPr>
            </a:lvl6pPr>
            <a:lvl7pPr marL="2811026" indent="-216233" eaLnBrk="0" fontAlgn="base" hangingPunct="0">
              <a:spcBef>
                <a:spcPct val="0"/>
              </a:spcBef>
              <a:spcAft>
                <a:spcPct val="0"/>
              </a:spcAft>
              <a:defRPr sz="2300" baseline="-25000">
                <a:solidFill>
                  <a:schemeClr val="tx1"/>
                </a:solidFill>
                <a:latin typeface="Times" charset="0"/>
              </a:defRPr>
            </a:lvl7pPr>
            <a:lvl8pPr marL="3243491" indent="-216233" eaLnBrk="0" fontAlgn="base" hangingPunct="0">
              <a:spcBef>
                <a:spcPct val="0"/>
              </a:spcBef>
              <a:spcAft>
                <a:spcPct val="0"/>
              </a:spcAft>
              <a:defRPr sz="2300" baseline="-25000">
                <a:solidFill>
                  <a:schemeClr val="tx1"/>
                </a:solidFill>
                <a:latin typeface="Times" charset="0"/>
              </a:defRPr>
            </a:lvl8pPr>
            <a:lvl9pPr marL="3675957" indent="-216233" eaLnBrk="0" fontAlgn="base" hangingPunct="0">
              <a:spcBef>
                <a:spcPct val="0"/>
              </a:spcBef>
              <a:spcAft>
                <a:spcPct val="0"/>
              </a:spcAft>
              <a:defRPr sz="2300" baseline="-25000">
                <a:solidFill>
                  <a:schemeClr val="tx1"/>
                </a:solidFill>
                <a:latin typeface="Times" charset="0"/>
              </a:defRPr>
            </a:lvl9pPr>
          </a:lstStyle>
          <a:p>
            <a:fld id="{A36E5A87-561A-4B95-890A-475551962ED3}" type="slidenum">
              <a:rPr lang="en-US" sz="1200" baseline="0">
                <a:latin typeface="Arial" pitchFamily="34" charset="0"/>
              </a:rPr>
              <a:pPr/>
              <a:t>20</a:t>
            </a:fld>
            <a:endParaRPr lang="en-US" sz="1200" baseline="0">
              <a:latin typeface="Arial" pitchFamily="34" charset="0"/>
            </a:endParaRPr>
          </a:p>
        </p:txBody>
      </p:sp>
    </p:spTree>
    <p:extLst>
      <p:ext uri="{BB962C8B-B14F-4D97-AF65-F5344CB8AC3E}">
        <p14:creationId xmlns:p14="http://schemas.microsoft.com/office/powerpoint/2010/main" val="188882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visual.</a:t>
            </a:r>
          </a:p>
        </p:txBody>
      </p:sp>
      <p:sp>
        <p:nvSpPr>
          <p:cNvPr id="4" name="Slide Number Placeholder 3"/>
          <p:cNvSpPr>
            <a:spLocks noGrp="1"/>
          </p:cNvSpPr>
          <p:nvPr>
            <p:ph type="sldNum" sz="quarter" idx="10"/>
          </p:nvPr>
        </p:nvSpPr>
        <p:spPr/>
        <p:txBody>
          <a:bodyPr/>
          <a:lstStyle/>
          <a:p>
            <a:fld id="{5962BDAC-0B1A-4BFF-A4EA-2BD9149B97BA}" type="slidenum">
              <a:rPr lang="en-US" smtClean="0"/>
              <a:pPr/>
              <a:t>23</a:t>
            </a:fld>
            <a:endParaRPr lang="en-US"/>
          </a:p>
        </p:txBody>
      </p:sp>
    </p:spTree>
    <p:extLst>
      <p:ext uri="{BB962C8B-B14F-4D97-AF65-F5344CB8AC3E}">
        <p14:creationId xmlns:p14="http://schemas.microsoft.com/office/powerpoint/2010/main" val="28700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2E598-DC34-4628-8ABF-6C7CD6783F49}" type="slidenum">
              <a:rPr lang="en-US" smtClean="0"/>
              <a:t>24</a:t>
            </a:fld>
            <a:endParaRPr lang="en-US"/>
          </a:p>
        </p:txBody>
      </p:sp>
    </p:spTree>
    <p:extLst>
      <p:ext uri="{BB962C8B-B14F-4D97-AF65-F5344CB8AC3E}">
        <p14:creationId xmlns:p14="http://schemas.microsoft.com/office/powerpoint/2010/main" val="138951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9166B-5B31-401C-AB96-14F6CB5077DD}" type="slidenum">
              <a:rPr lang="en-US" smtClean="0"/>
              <a:pPr>
                <a:defRPr/>
              </a:pPr>
              <a:t>28</a:t>
            </a:fld>
            <a:endParaRPr lang="en-US"/>
          </a:p>
        </p:txBody>
      </p:sp>
    </p:spTree>
    <p:extLst>
      <p:ext uri="{BB962C8B-B14F-4D97-AF65-F5344CB8AC3E}">
        <p14:creationId xmlns:p14="http://schemas.microsoft.com/office/powerpoint/2010/main" val="164680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15584B7-A141-422E-9070-D0FA36F04F9B}" type="slidenum">
              <a:rPr lang="en-US" sz="1200" smtClean="0"/>
              <a:pPr/>
              <a:t>31</a:t>
            </a:fld>
            <a:endParaRPr lang="en-US" sz="1200"/>
          </a:p>
        </p:txBody>
      </p:sp>
    </p:spTree>
    <p:extLst>
      <p:ext uri="{BB962C8B-B14F-4D97-AF65-F5344CB8AC3E}">
        <p14:creationId xmlns:p14="http://schemas.microsoft.com/office/powerpoint/2010/main" val="3734752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5181600" cy="2209800"/>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6188" y="4419600"/>
            <a:ext cx="5413612" cy="1676400"/>
          </a:xfrm>
        </p:spPr>
        <p:txBody>
          <a:bodyPr/>
          <a:lstStyle>
            <a:lvl1pPr marL="0" indent="0" algn="l">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5127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87"/>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004887"/>
            <a:ext cx="5111750" cy="531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66938"/>
            <a:ext cx="3008313" cy="415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131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8245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891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43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0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213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47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no backgroun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85800" y="2286000"/>
            <a:ext cx="7772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73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gradient only">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06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no black bars">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85800" y="2362200"/>
            <a:ext cx="777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02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9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7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027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90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30512"/>
            <a:ext cx="4040188" cy="3494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90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30512"/>
            <a:ext cx="4041775" cy="3494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6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730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22860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Sharing Confidential</a:t>
            </a:r>
            <a:br>
              <a:rPr lang="en-US" dirty="0"/>
            </a:br>
            <a:r>
              <a:rPr lang="en-US" dirty="0"/>
              <a:t>and Sensitive Data</a:t>
            </a:r>
          </a:p>
        </p:txBody>
      </p:sp>
      <p:sp>
        <p:nvSpPr>
          <p:cNvPr id="3" name="Subtitle 2"/>
          <p:cNvSpPr>
            <a:spLocks noGrp="1"/>
          </p:cNvSpPr>
          <p:nvPr>
            <p:ph type="subTitle" idx="1"/>
          </p:nvPr>
        </p:nvSpPr>
        <p:spPr/>
        <p:txBody>
          <a:bodyPr/>
          <a:lstStyle/>
          <a:p>
            <a:r>
              <a:rPr lang="en-US" dirty="0"/>
              <a:t>George Alter</a:t>
            </a:r>
          </a:p>
          <a:p>
            <a:r>
              <a:rPr lang="en-US" dirty="0"/>
              <a:t>Institute for Social Research</a:t>
            </a:r>
          </a:p>
          <a:p>
            <a:r>
              <a:rPr lang="en-US" dirty="0"/>
              <a:t>University of Michigan</a:t>
            </a:r>
          </a:p>
        </p:txBody>
      </p:sp>
    </p:spTree>
    <p:extLst>
      <p:ext uri="{BB962C8B-B14F-4D97-AF65-F5344CB8AC3E}">
        <p14:creationId xmlns:p14="http://schemas.microsoft.com/office/powerpoint/2010/main" val="175076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56A94839-A195-46AF-9A4F-9F540D08B5C3}"/>
              </a:ext>
            </a:extLst>
          </p:cNvPr>
          <p:cNvSpPr>
            <a:spLocks noGrp="1"/>
          </p:cNvSpPr>
          <p:nvPr>
            <p:ph idx="1"/>
          </p:nvPr>
        </p:nvSpPr>
        <p:spPr>
          <a:xfrm>
            <a:off x="2687638" y="1447800"/>
            <a:ext cx="6477000" cy="4114800"/>
          </a:xfrm>
        </p:spPr>
        <p:txBody>
          <a:bodyPr/>
          <a:lstStyle/>
          <a:p>
            <a:pPr marL="0" indent="0" eaLnBrk="1" hangingPunct="1">
              <a:buFontTx/>
              <a:buNone/>
            </a:pPr>
            <a:r>
              <a:rPr lang="en-US" altLang="en-US" sz="1800">
                <a:ea typeface="ＭＳ Ｐゴシック" panose="020B0600070205080204" pitchFamily="34" charset="-128"/>
              </a:rPr>
              <a:t>6. Researchers have an ethical obligation to facilitate the evaluation of their evidence based knowledge claims through data access, production transparency, and analytic transparency so that their work can be tested or replicated.</a:t>
            </a:r>
          </a:p>
          <a:p>
            <a:pPr marL="400050" lvl="1" indent="0" eaLnBrk="1" hangingPunct="1">
              <a:buFontTx/>
              <a:buNone/>
            </a:pPr>
            <a:r>
              <a:rPr lang="en-US" altLang="en-US" sz="1800">
                <a:ea typeface="ＭＳ Ｐゴシック" panose="020B0600070205080204" pitchFamily="34" charset="-128"/>
              </a:rPr>
              <a:t>6.1 </a:t>
            </a:r>
            <a:r>
              <a:rPr lang="en-US" altLang="en-US" sz="1800" b="1">
                <a:ea typeface="ＭＳ Ｐゴシック" panose="020B0600070205080204" pitchFamily="34" charset="-128"/>
              </a:rPr>
              <a:t>Data access</a:t>
            </a:r>
            <a:r>
              <a:rPr lang="en-US" altLang="en-US" sz="1800">
                <a:ea typeface="ＭＳ Ｐゴシック" panose="020B0600070205080204" pitchFamily="34" charset="-128"/>
              </a:rPr>
              <a:t>: Researchers making evidence-based knowledge claims should reference the data they used to make those claims. If these are data they themselves generated or collected, researchers should provide access to those data or explain why they cannot.</a:t>
            </a:r>
          </a:p>
          <a:p>
            <a:pPr marL="400050" lvl="1" indent="0" eaLnBrk="1" hangingPunct="1">
              <a:buFontTx/>
              <a:buNone/>
            </a:pPr>
            <a:r>
              <a:rPr lang="en-US" altLang="en-US" sz="1800">
                <a:ea typeface="ＭＳ Ｐゴシック" panose="020B0600070205080204" pitchFamily="34" charset="-128"/>
              </a:rPr>
              <a:t>6.2 </a:t>
            </a:r>
            <a:r>
              <a:rPr lang="en-US" altLang="en-US" sz="1800" b="1">
                <a:ea typeface="ＭＳ Ｐゴシック" panose="020B0600070205080204" pitchFamily="34" charset="-128"/>
              </a:rPr>
              <a:t>Production transparency</a:t>
            </a:r>
            <a:r>
              <a:rPr lang="en-US" altLang="en-US" sz="1800">
                <a:ea typeface="ＭＳ Ｐゴシック" panose="020B0600070205080204" pitchFamily="34" charset="-128"/>
              </a:rPr>
              <a:t>: Researchers providing access to data they themselves generated or collected, should offer a full account of the procedures used to collect or generate the data.</a:t>
            </a:r>
          </a:p>
          <a:p>
            <a:pPr marL="400050" lvl="1" indent="0" eaLnBrk="1" hangingPunct="1">
              <a:buFontTx/>
              <a:buNone/>
            </a:pPr>
            <a:r>
              <a:rPr lang="en-US" altLang="en-US" sz="1800">
                <a:ea typeface="ＭＳ Ｐゴシック" panose="020B0600070205080204" pitchFamily="34" charset="-128"/>
              </a:rPr>
              <a:t>6.3 </a:t>
            </a:r>
            <a:r>
              <a:rPr lang="en-US" altLang="en-US" sz="1800" b="1">
                <a:ea typeface="ＭＳ Ｐゴシック" panose="020B0600070205080204" pitchFamily="34" charset="-128"/>
              </a:rPr>
              <a:t>Analytic Transparency</a:t>
            </a:r>
            <a:r>
              <a:rPr lang="en-US" altLang="en-US" sz="1800">
                <a:ea typeface="ＭＳ Ｐゴシック" panose="020B0600070205080204" pitchFamily="34" charset="-128"/>
              </a:rPr>
              <a:t>: Researchers making evidence-based knowledge claims should provide a full account of how they draw their analytic conclusions from the data, i.e., clearly explicate the links connecting data to conclusions.</a:t>
            </a:r>
          </a:p>
          <a:p>
            <a:pPr marL="0" indent="0" eaLnBrk="1" hangingPunct="1">
              <a:buFontTx/>
              <a:buNone/>
            </a:pPr>
            <a:endParaRPr lang="en-US" altLang="en-US" sz="1800">
              <a:ea typeface="ＭＳ Ｐゴシック" panose="020B0600070205080204" pitchFamily="34" charset="-128"/>
            </a:endParaRPr>
          </a:p>
        </p:txBody>
      </p:sp>
      <p:pic>
        <p:nvPicPr>
          <p:cNvPr id="24579" name="Content Placeholder 3">
            <a:extLst>
              <a:ext uri="{FF2B5EF4-FFF2-40B4-BE49-F238E27FC236}">
                <a16:creationId xmlns:a16="http://schemas.microsoft.com/office/drawing/2014/main" id="{B50BEB04-89BF-46F2-A405-1CEC78AFA3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2286000"/>
            <a:ext cx="2663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432BC70B-1F45-4FCC-983D-53FE04D67D21}"/>
              </a:ext>
            </a:extLst>
          </p:cNvPr>
          <p:cNvSpPr>
            <a:spLocks noGrp="1"/>
          </p:cNvSpPr>
          <p:nvPr>
            <p:ph type="title"/>
          </p:nvPr>
        </p:nvSpPr>
        <p:spPr>
          <a:xfrm>
            <a:off x="76200" y="914400"/>
            <a:ext cx="9067800" cy="533400"/>
          </a:xfrm>
        </p:spPr>
        <p:txBody>
          <a:bodyPr/>
          <a:lstStyle/>
          <a:p>
            <a:pPr eaLnBrk="1" hangingPunct="1"/>
            <a:r>
              <a:rPr lang="en-US" altLang="en-US" dirty="0">
                <a:ea typeface="ＭＳ Ｐゴシック" panose="020B0600070205080204" pitchFamily="34" charset="-128"/>
              </a:rPr>
              <a:t>Research Transparency is Ethical Research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6ABF3-4BA8-443B-877E-D5B815550E10}"/>
              </a:ext>
            </a:extLst>
          </p:cNvPr>
          <p:cNvSpPr>
            <a:spLocks noGrp="1"/>
          </p:cNvSpPr>
          <p:nvPr>
            <p:ph type="title"/>
          </p:nvPr>
        </p:nvSpPr>
        <p:spPr>
          <a:xfrm>
            <a:off x="685800" y="1066800"/>
            <a:ext cx="7772400" cy="1143000"/>
          </a:xfrm>
        </p:spPr>
        <p:txBody>
          <a:bodyPr/>
          <a:lstStyle/>
          <a:p>
            <a:pPr algn="ctr"/>
            <a:r>
              <a:rPr lang="en-US" dirty="0"/>
              <a:t>Findable, Accessible, Interoperable, Reusable (FAIR)</a:t>
            </a:r>
          </a:p>
        </p:txBody>
      </p:sp>
      <p:sp>
        <p:nvSpPr>
          <p:cNvPr id="5" name="Content Placeholder 4">
            <a:extLst>
              <a:ext uri="{FF2B5EF4-FFF2-40B4-BE49-F238E27FC236}">
                <a16:creationId xmlns:a16="http://schemas.microsoft.com/office/drawing/2014/main" id="{66F67A0D-51F1-4834-9244-923D38A03DB8}"/>
              </a:ext>
            </a:extLst>
          </p:cNvPr>
          <p:cNvSpPr>
            <a:spLocks noGrp="1"/>
          </p:cNvSpPr>
          <p:nvPr>
            <p:ph idx="1"/>
          </p:nvPr>
        </p:nvSpPr>
        <p:spPr>
          <a:xfrm>
            <a:off x="685800" y="2209800"/>
            <a:ext cx="7772400" cy="4114800"/>
          </a:xfrm>
        </p:spPr>
        <p:txBody>
          <a:bodyPr/>
          <a:lstStyle/>
          <a:p>
            <a:pPr marL="0" indent="0">
              <a:buNone/>
            </a:pPr>
            <a:r>
              <a:rPr lang="en-US" sz="2800" b="1" dirty="0"/>
              <a:t>Requirements</a:t>
            </a:r>
          </a:p>
          <a:p>
            <a:r>
              <a:rPr lang="en-US" sz="2800" dirty="0"/>
              <a:t>Metadata following community standards</a:t>
            </a:r>
          </a:p>
          <a:p>
            <a:r>
              <a:rPr lang="en-US" sz="2800" dirty="0"/>
              <a:t>Persistent identifiers (e.g. DOIs)</a:t>
            </a:r>
          </a:p>
          <a:p>
            <a:r>
              <a:rPr lang="en-US" sz="2800" dirty="0"/>
              <a:t>Searchable Indexes (</a:t>
            </a:r>
            <a:r>
              <a:rPr lang="en-US" sz="2800" dirty="0" err="1"/>
              <a:t>DataONE</a:t>
            </a:r>
            <a:r>
              <a:rPr lang="en-US" sz="2800" dirty="0"/>
              <a:t>, </a:t>
            </a:r>
            <a:r>
              <a:rPr lang="en-US" sz="2800" dirty="0" err="1"/>
              <a:t>bioCADDIE</a:t>
            </a:r>
            <a:r>
              <a:rPr lang="en-US" sz="2800" dirty="0"/>
              <a:t>, </a:t>
            </a:r>
            <a:r>
              <a:rPr lang="en-US" sz="2800" dirty="0" err="1"/>
              <a:t>Dataverse</a:t>
            </a:r>
            <a:r>
              <a:rPr lang="en-US" sz="2800" dirty="0"/>
              <a:t>, Schema.org)</a:t>
            </a:r>
          </a:p>
          <a:p>
            <a:r>
              <a:rPr lang="en-US" sz="2800" dirty="0"/>
              <a:t>Data usage licenses</a:t>
            </a:r>
          </a:p>
          <a:p>
            <a:r>
              <a:rPr lang="en-US" sz="2800" dirty="0"/>
              <a:t>Data citation</a:t>
            </a:r>
          </a:p>
          <a:p>
            <a:r>
              <a:rPr lang="en-US" sz="2800" dirty="0"/>
              <a:t>Trusted Digital Repositories</a:t>
            </a:r>
          </a:p>
          <a:p>
            <a:endParaRPr lang="en-US" sz="2800" dirty="0"/>
          </a:p>
        </p:txBody>
      </p:sp>
    </p:spTree>
    <p:extLst>
      <p:ext uri="{BB962C8B-B14F-4D97-AF65-F5344CB8AC3E}">
        <p14:creationId xmlns:p14="http://schemas.microsoft.com/office/powerpoint/2010/main" val="242732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A1AAB-2D05-4574-95A9-DD3431FA8D30}"/>
              </a:ext>
            </a:extLst>
          </p:cNvPr>
          <p:cNvSpPr>
            <a:spLocks noGrp="1"/>
          </p:cNvSpPr>
          <p:nvPr>
            <p:ph idx="1"/>
          </p:nvPr>
        </p:nvSpPr>
        <p:spPr>
          <a:xfrm>
            <a:off x="228600" y="2019300"/>
            <a:ext cx="8686800" cy="3733800"/>
          </a:xfrm>
        </p:spPr>
        <p:txBody>
          <a:bodyPr/>
          <a:lstStyle/>
          <a:p>
            <a:r>
              <a:rPr lang="en-US" dirty="0"/>
              <a:t>FAIR is about making data accessible by machines</a:t>
            </a:r>
          </a:p>
          <a:p>
            <a:r>
              <a:rPr lang="en-US" dirty="0"/>
              <a:t>Persistent identifiers (PIDs) </a:t>
            </a:r>
          </a:p>
          <a:p>
            <a:pPr lvl="1"/>
            <a:r>
              <a:rPr lang="en-US" sz="2000" dirty="0"/>
              <a:t>Allow machines to find:</a:t>
            </a:r>
          </a:p>
          <a:p>
            <a:pPr lvl="2"/>
            <a:r>
              <a:rPr lang="en-US" sz="1400" dirty="0"/>
              <a:t>Data</a:t>
            </a:r>
          </a:p>
          <a:p>
            <a:pPr lvl="2"/>
            <a:r>
              <a:rPr lang="en-US" sz="1600" dirty="0"/>
              <a:t>Definitions of variables</a:t>
            </a:r>
          </a:p>
          <a:p>
            <a:pPr lvl="2"/>
            <a:r>
              <a:rPr lang="en-US" sz="1600" dirty="0"/>
              <a:t>Code lists</a:t>
            </a:r>
          </a:p>
          <a:p>
            <a:pPr lvl="1"/>
            <a:r>
              <a:rPr lang="en-US" sz="2000" dirty="0"/>
              <a:t>URLs change frequently</a:t>
            </a:r>
          </a:p>
          <a:p>
            <a:pPr lvl="1"/>
            <a:r>
              <a:rPr lang="en-US" sz="2000" dirty="0"/>
              <a:t>PIDs point to a registry with the current URL</a:t>
            </a:r>
          </a:p>
          <a:p>
            <a:r>
              <a:rPr lang="en-US" dirty="0"/>
              <a:t>Benefits:  </a:t>
            </a:r>
          </a:p>
          <a:p>
            <a:pPr lvl="1"/>
            <a:r>
              <a:rPr lang="en-US" sz="2000" dirty="0"/>
              <a:t>Suppose that you could write a short program that would harvest data from every country in the world into one merged data set</a:t>
            </a:r>
          </a:p>
        </p:txBody>
      </p:sp>
      <p:sp>
        <p:nvSpPr>
          <p:cNvPr id="4" name="Title 3">
            <a:extLst>
              <a:ext uri="{FF2B5EF4-FFF2-40B4-BE49-F238E27FC236}">
                <a16:creationId xmlns:a16="http://schemas.microsoft.com/office/drawing/2014/main" id="{9EE1147D-2EA5-4978-8071-12EEF0F961E1}"/>
              </a:ext>
            </a:extLst>
          </p:cNvPr>
          <p:cNvSpPr>
            <a:spLocks noGrp="1"/>
          </p:cNvSpPr>
          <p:nvPr>
            <p:ph type="title"/>
          </p:nvPr>
        </p:nvSpPr>
        <p:spPr>
          <a:xfrm>
            <a:off x="685800" y="876300"/>
            <a:ext cx="7772400" cy="1143000"/>
          </a:xfrm>
        </p:spPr>
        <p:txBody>
          <a:bodyPr/>
          <a:lstStyle/>
          <a:p>
            <a:pPr algn="ctr"/>
            <a:r>
              <a:rPr lang="en-US" dirty="0"/>
              <a:t>Findable, Accessible, Interoperable, Reusable (FAIR)</a:t>
            </a:r>
          </a:p>
        </p:txBody>
      </p:sp>
    </p:spTree>
    <p:extLst>
      <p:ext uri="{BB962C8B-B14F-4D97-AF65-F5344CB8AC3E}">
        <p14:creationId xmlns:p14="http://schemas.microsoft.com/office/powerpoint/2010/main" val="312575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5813-C70F-32A0-80FA-B5F698589841}"/>
              </a:ext>
            </a:extLst>
          </p:cNvPr>
          <p:cNvSpPr>
            <a:spLocks noGrp="1"/>
          </p:cNvSpPr>
          <p:nvPr>
            <p:ph type="title"/>
          </p:nvPr>
        </p:nvSpPr>
        <p:spPr>
          <a:xfrm>
            <a:off x="685800" y="1066800"/>
            <a:ext cx="7772400" cy="609600"/>
          </a:xfrm>
        </p:spPr>
        <p:txBody>
          <a:bodyPr/>
          <a:lstStyle/>
          <a:p>
            <a:r>
              <a:rPr lang="en-US" dirty="0"/>
              <a:t>Outline</a:t>
            </a:r>
          </a:p>
        </p:txBody>
      </p:sp>
      <p:sp>
        <p:nvSpPr>
          <p:cNvPr id="3" name="Content Placeholder 2">
            <a:extLst>
              <a:ext uri="{FF2B5EF4-FFF2-40B4-BE49-F238E27FC236}">
                <a16:creationId xmlns:a16="http://schemas.microsoft.com/office/drawing/2014/main" id="{49CF23F4-3378-040C-74ED-AAB989A30A36}"/>
              </a:ext>
            </a:extLst>
          </p:cNvPr>
          <p:cNvSpPr>
            <a:spLocks noGrp="1"/>
          </p:cNvSpPr>
          <p:nvPr>
            <p:ph idx="1"/>
          </p:nvPr>
        </p:nvSpPr>
        <p:spPr>
          <a:xfrm>
            <a:off x="609600" y="1681213"/>
            <a:ext cx="8153400" cy="4114800"/>
          </a:xfrm>
        </p:spPr>
        <p:txBody>
          <a:bodyPr/>
          <a:lstStyle/>
          <a:p>
            <a:pPr marL="514350" indent="-514350">
              <a:buFont typeface="+mj-lt"/>
              <a:buAutoNum type="arabicPeriod" startAt="2"/>
            </a:pPr>
            <a:r>
              <a:rPr lang="en-US" dirty="0"/>
              <a:t>How do we share confidential data?</a:t>
            </a:r>
          </a:p>
          <a:p>
            <a:pPr lvl="1"/>
            <a:r>
              <a:rPr lang="en-US" dirty="0"/>
              <a:t>Confidentiality and ethical research</a:t>
            </a:r>
          </a:p>
          <a:p>
            <a:pPr lvl="1"/>
            <a:r>
              <a:rPr lang="en-US" dirty="0"/>
              <a:t>Why isn’t HIPAA enough?</a:t>
            </a:r>
          </a:p>
          <a:p>
            <a:pPr lvl="1"/>
            <a:r>
              <a:rPr lang="en-US" dirty="0"/>
              <a:t>What are we afraid of?</a:t>
            </a:r>
          </a:p>
          <a:p>
            <a:pPr lvl="1"/>
            <a:r>
              <a:rPr lang="en-US" dirty="0"/>
              <a:t>Five ‘Safes’</a:t>
            </a:r>
          </a:p>
          <a:p>
            <a:pPr lvl="1"/>
            <a:r>
              <a:rPr lang="en-US" dirty="0"/>
              <a:t>Gradient of risk and harm</a:t>
            </a:r>
          </a:p>
          <a:p>
            <a:pPr lvl="1"/>
            <a:r>
              <a:rPr lang="en-US" dirty="0"/>
              <a:t>Data use agreements</a:t>
            </a:r>
          </a:p>
          <a:p>
            <a:pPr lvl="1"/>
            <a:r>
              <a:rPr lang="en-US" dirty="0"/>
              <a:t>Data repositories</a:t>
            </a:r>
          </a:p>
          <a:p>
            <a:endParaRPr lang="en-US" dirty="0"/>
          </a:p>
        </p:txBody>
      </p:sp>
    </p:spTree>
    <p:extLst>
      <p:ext uri="{BB962C8B-B14F-4D97-AF65-F5344CB8AC3E}">
        <p14:creationId xmlns:p14="http://schemas.microsoft.com/office/powerpoint/2010/main" val="182058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0" y="838200"/>
            <a:ext cx="7772400" cy="762000"/>
          </a:xfrm>
        </p:spPr>
        <p:txBody>
          <a:bodyPr/>
          <a:lstStyle/>
          <a:p>
            <a:r>
              <a:rPr lang="en-US" dirty="0"/>
              <a:t>Confidentiality and Ethical Research </a:t>
            </a:r>
          </a:p>
        </p:txBody>
      </p:sp>
      <p:sp>
        <p:nvSpPr>
          <p:cNvPr id="167939" name="Rectangle 3"/>
          <p:cNvSpPr>
            <a:spLocks noGrp="1" noChangeArrowheads="1"/>
          </p:cNvSpPr>
          <p:nvPr>
            <p:ph sz="quarter" idx="4294967295"/>
          </p:nvPr>
        </p:nvSpPr>
        <p:spPr>
          <a:xfrm>
            <a:off x="762000" y="1604211"/>
            <a:ext cx="8153400" cy="4267200"/>
          </a:xfrm>
        </p:spPr>
        <p:txBody>
          <a:bodyPr/>
          <a:lstStyle/>
          <a:p>
            <a:r>
              <a:rPr lang="en-US" dirty="0"/>
              <a:t>What do we promise when we conduct research about people? </a:t>
            </a:r>
          </a:p>
          <a:p>
            <a:pPr lvl="1"/>
            <a:r>
              <a:rPr lang="en-US" dirty="0"/>
              <a:t>That benefits (usually to society) outweigh risk of harm (usually to individual)</a:t>
            </a:r>
          </a:p>
          <a:p>
            <a:pPr lvl="1"/>
            <a:r>
              <a:rPr lang="en-US" dirty="0"/>
              <a:t>That we will protect their privacy</a:t>
            </a:r>
          </a:p>
          <a:p>
            <a:r>
              <a:rPr lang="en-US" dirty="0"/>
              <a:t>Data sharing is an obligation to our subjects</a:t>
            </a:r>
          </a:p>
          <a:p>
            <a:pPr lvl="1"/>
            <a:r>
              <a:rPr lang="en-US" dirty="0"/>
              <a:t>Subjects want the benefits that science can bring</a:t>
            </a:r>
          </a:p>
          <a:p>
            <a:pPr lvl="1"/>
            <a:r>
              <a:rPr lang="en-US" dirty="0"/>
              <a:t>They want their data to be re-used</a:t>
            </a:r>
          </a:p>
          <a:p>
            <a:pPr lvl="1"/>
            <a:endParaRPr lang="en-US" dirty="0"/>
          </a:p>
        </p:txBody>
      </p:sp>
    </p:spTree>
    <p:extLst>
      <p:ext uri="{BB962C8B-B14F-4D97-AF65-F5344CB8AC3E}">
        <p14:creationId xmlns:p14="http://schemas.microsoft.com/office/powerpoint/2010/main" val="273492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C6DB-5FB9-874A-0CFB-A0E244FB9FC5}"/>
              </a:ext>
            </a:extLst>
          </p:cNvPr>
          <p:cNvSpPr>
            <a:spLocks noGrp="1"/>
          </p:cNvSpPr>
          <p:nvPr>
            <p:ph type="title"/>
          </p:nvPr>
        </p:nvSpPr>
        <p:spPr/>
        <p:txBody>
          <a:bodyPr/>
          <a:lstStyle/>
          <a:p>
            <a:r>
              <a:rPr lang="en-US" dirty="0"/>
              <a:t>Why is confidentiality so important?</a:t>
            </a:r>
          </a:p>
        </p:txBody>
      </p:sp>
      <p:sp>
        <p:nvSpPr>
          <p:cNvPr id="3" name="Content Placeholder 2">
            <a:extLst>
              <a:ext uri="{FF2B5EF4-FFF2-40B4-BE49-F238E27FC236}">
                <a16:creationId xmlns:a16="http://schemas.microsoft.com/office/drawing/2014/main" id="{0204508C-75FB-471A-7D5F-45800353D6D8}"/>
              </a:ext>
            </a:extLst>
          </p:cNvPr>
          <p:cNvSpPr>
            <a:spLocks noGrp="1"/>
          </p:cNvSpPr>
          <p:nvPr>
            <p:ph idx="1"/>
          </p:nvPr>
        </p:nvSpPr>
        <p:spPr/>
        <p:txBody>
          <a:bodyPr/>
          <a:lstStyle/>
          <a:p>
            <a:r>
              <a:rPr lang="en-US" dirty="0"/>
              <a:t>People may give us information that could harm them if revealed.</a:t>
            </a:r>
          </a:p>
          <a:p>
            <a:r>
              <a:rPr lang="en-US" dirty="0"/>
              <a:t>Examples: medical conditions, criminal activity, unpopular opinions, ...</a:t>
            </a:r>
          </a:p>
          <a:p>
            <a:r>
              <a:rPr lang="en-US" dirty="0"/>
              <a:t>Many subjects are wary about commercialization of their personal information</a:t>
            </a:r>
          </a:p>
          <a:p>
            <a:endParaRPr lang="en-US" dirty="0"/>
          </a:p>
        </p:txBody>
      </p:sp>
    </p:spTree>
    <p:extLst>
      <p:ext uri="{BB962C8B-B14F-4D97-AF65-F5344CB8AC3E}">
        <p14:creationId xmlns:p14="http://schemas.microsoft.com/office/powerpoint/2010/main" val="193080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906E2-04D9-D0E5-C730-2E4201C235BE}"/>
              </a:ext>
            </a:extLst>
          </p:cNvPr>
          <p:cNvSpPr>
            <a:spLocks noGrp="1"/>
          </p:cNvSpPr>
          <p:nvPr>
            <p:ph type="title"/>
          </p:nvPr>
        </p:nvSpPr>
        <p:spPr>
          <a:xfrm>
            <a:off x="2803967" y="1131094"/>
            <a:ext cx="5711383" cy="994172"/>
          </a:xfrm>
        </p:spPr>
        <p:txBody>
          <a:bodyPr/>
          <a:lstStyle/>
          <a:p>
            <a:r>
              <a:rPr lang="en-US" dirty="0"/>
              <a:t>Why isn’t HIPAA enough?</a:t>
            </a:r>
          </a:p>
        </p:txBody>
      </p:sp>
      <p:sp>
        <p:nvSpPr>
          <p:cNvPr id="5" name="Content Placeholder 4">
            <a:extLst>
              <a:ext uri="{FF2B5EF4-FFF2-40B4-BE49-F238E27FC236}">
                <a16:creationId xmlns:a16="http://schemas.microsoft.com/office/drawing/2014/main" id="{4B37A547-A533-3109-CB6C-54994AC141F8}"/>
              </a:ext>
            </a:extLst>
          </p:cNvPr>
          <p:cNvSpPr>
            <a:spLocks noGrp="1"/>
          </p:cNvSpPr>
          <p:nvPr>
            <p:ph idx="1"/>
          </p:nvPr>
        </p:nvSpPr>
        <p:spPr>
          <a:xfrm>
            <a:off x="228600" y="2286000"/>
            <a:ext cx="8686800" cy="2011775"/>
          </a:xfrm>
        </p:spPr>
        <p:txBody>
          <a:bodyPr>
            <a:noAutofit/>
          </a:bodyPr>
          <a:lstStyle/>
          <a:p>
            <a:r>
              <a:rPr lang="en-US" sz="2400" dirty="0"/>
              <a:t>HIPAA is not suited to complex data</a:t>
            </a:r>
          </a:p>
          <a:p>
            <a:pPr lvl="1"/>
            <a:r>
              <a:rPr lang="en-US" sz="2400" dirty="0"/>
              <a:t>De-identification in HIPAA is focused on removing “direct” identifiers</a:t>
            </a:r>
          </a:p>
          <a:p>
            <a:pPr lvl="2"/>
            <a:r>
              <a:rPr lang="en-US" sz="2000" dirty="0"/>
              <a:t>name, address, SSN, telephone number, etc.</a:t>
            </a:r>
          </a:p>
          <a:p>
            <a:pPr lvl="1"/>
            <a:r>
              <a:rPr lang="en-US" sz="2400" dirty="0"/>
              <a:t>HIPAA did not anticipate:</a:t>
            </a:r>
          </a:p>
          <a:p>
            <a:pPr lvl="2"/>
            <a:r>
              <a:rPr lang="en-US" sz="2000" dirty="0"/>
              <a:t>Deductive disclosure: Combination of multiple “indirect” identifiers</a:t>
            </a:r>
          </a:p>
          <a:p>
            <a:pPr lvl="2"/>
            <a:r>
              <a:rPr lang="en-US" sz="2000" dirty="0"/>
              <a:t>Information that is easily available on the Internet</a:t>
            </a:r>
          </a:p>
          <a:p>
            <a:pPr lvl="2"/>
            <a:r>
              <a:rPr lang="en-US" sz="2000" dirty="0"/>
              <a:t>Growth and accessibility of computing power</a:t>
            </a:r>
          </a:p>
          <a:p>
            <a:pPr lvl="2"/>
            <a:r>
              <a:rPr lang="en-US" sz="2000" dirty="0"/>
              <a:t>DNA sequencing, facial recognition, machine learning, …</a:t>
            </a:r>
          </a:p>
        </p:txBody>
      </p:sp>
      <p:pic>
        <p:nvPicPr>
          <p:cNvPr id="6" name="Picture 5">
            <a:extLst>
              <a:ext uri="{FF2B5EF4-FFF2-40B4-BE49-F238E27FC236}">
                <a16:creationId xmlns:a16="http://schemas.microsoft.com/office/drawing/2014/main" id="{EFAE2FCA-B6E4-3E93-A582-D152B4C0683B}"/>
              </a:ext>
            </a:extLst>
          </p:cNvPr>
          <p:cNvPicPr>
            <a:picLocks noChangeAspect="1"/>
          </p:cNvPicPr>
          <p:nvPr/>
        </p:nvPicPr>
        <p:blipFill>
          <a:blip r:embed="rId3"/>
          <a:stretch>
            <a:fillRect/>
          </a:stretch>
        </p:blipFill>
        <p:spPr>
          <a:xfrm>
            <a:off x="371746" y="1047155"/>
            <a:ext cx="2271713" cy="1128713"/>
          </a:xfrm>
          <a:prstGeom prst="rect">
            <a:avLst/>
          </a:prstGeom>
        </p:spPr>
      </p:pic>
    </p:spTree>
    <p:extLst>
      <p:ext uri="{BB962C8B-B14F-4D97-AF65-F5344CB8AC3E}">
        <p14:creationId xmlns:p14="http://schemas.microsoft.com/office/powerpoint/2010/main" val="130046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0" y="762000"/>
            <a:ext cx="7772400" cy="1143000"/>
          </a:xfrm>
        </p:spPr>
        <p:txBody>
          <a:bodyPr/>
          <a:lstStyle/>
          <a:p>
            <a:r>
              <a:rPr lang="en-US" dirty="0"/>
              <a:t>Who are We Afraid of?</a:t>
            </a:r>
          </a:p>
        </p:txBody>
      </p:sp>
      <p:sp>
        <p:nvSpPr>
          <p:cNvPr id="198659" name="Rectangle 3"/>
          <p:cNvSpPr>
            <a:spLocks noGrp="1" noChangeArrowheads="1"/>
          </p:cNvSpPr>
          <p:nvPr>
            <p:ph sz="quarter" idx="4294967295"/>
          </p:nvPr>
        </p:nvSpPr>
        <p:spPr>
          <a:xfrm>
            <a:off x="971058" y="1676400"/>
            <a:ext cx="7772400" cy="4267200"/>
          </a:xfrm>
        </p:spPr>
        <p:txBody>
          <a:bodyPr/>
          <a:lstStyle/>
          <a:p>
            <a:r>
              <a:rPr lang="en-US" dirty="0"/>
              <a:t>Parents trying to find out if their child had an abortion or uses drugs</a:t>
            </a:r>
          </a:p>
          <a:p>
            <a:r>
              <a:rPr lang="en-US" dirty="0"/>
              <a:t>Spouse seeking hidden income or infidelity in a divorce</a:t>
            </a:r>
          </a:p>
          <a:p>
            <a:r>
              <a:rPr lang="en-US" dirty="0"/>
              <a:t>Insurance companies seeking to eliminate risky individuals</a:t>
            </a:r>
          </a:p>
          <a:p>
            <a:r>
              <a:rPr lang="en-US" dirty="0"/>
              <a:t>Other criminals and nuisances</a:t>
            </a:r>
          </a:p>
          <a:p>
            <a:r>
              <a:rPr lang="en-US" dirty="0"/>
              <a:t>NSA, CIA, FBI, KGB, SABOT, SBL, SMERSH, KAOS, etc...</a:t>
            </a:r>
          </a:p>
        </p:txBody>
      </p:sp>
    </p:spTree>
    <p:extLst>
      <p:ext uri="{BB962C8B-B14F-4D97-AF65-F5344CB8AC3E}">
        <p14:creationId xmlns:p14="http://schemas.microsoft.com/office/powerpoint/2010/main" val="217690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0" y="762000"/>
            <a:ext cx="7772400" cy="1143000"/>
          </a:xfrm>
        </p:spPr>
        <p:txBody>
          <a:bodyPr/>
          <a:lstStyle/>
          <a:p>
            <a:r>
              <a:rPr lang="en-US" dirty="0"/>
              <a:t>Deductive Disclosure</a:t>
            </a:r>
          </a:p>
        </p:txBody>
      </p:sp>
      <p:sp>
        <p:nvSpPr>
          <p:cNvPr id="200707" name="Rectangle 3"/>
          <p:cNvSpPr>
            <a:spLocks noGrp="1" noChangeArrowheads="1"/>
          </p:cNvSpPr>
          <p:nvPr>
            <p:ph sz="quarter" idx="4294967295"/>
          </p:nvPr>
        </p:nvSpPr>
        <p:spPr>
          <a:xfrm>
            <a:off x="838200" y="1676400"/>
            <a:ext cx="7772400" cy="4267200"/>
          </a:xfrm>
        </p:spPr>
        <p:txBody>
          <a:bodyPr/>
          <a:lstStyle/>
          <a:p>
            <a:pPr>
              <a:lnSpc>
                <a:spcPct val="90000"/>
              </a:lnSpc>
              <a:spcBef>
                <a:spcPts val="1200"/>
              </a:spcBef>
            </a:pPr>
            <a:r>
              <a:rPr lang="en-US" sz="3300" dirty="0"/>
              <a:t>A combination of characteristics could allow an intruder to re-identify an individual in a survey “deductively,” even if direct identifiers are removed.</a:t>
            </a:r>
          </a:p>
          <a:p>
            <a:pPr>
              <a:lnSpc>
                <a:spcPct val="90000"/>
              </a:lnSpc>
              <a:spcBef>
                <a:spcPts val="1200"/>
              </a:spcBef>
            </a:pPr>
            <a:r>
              <a:rPr lang="en-US" sz="3300" dirty="0"/>
              <a:t>Dependent on</a:t>
            </a:r>
          </a:p>
          <a:p>
            <a:pPr lvl="1">
              <a:lnSpc>
                <a:spcPct val="90000"/>
              </a:lnSpc>
              <a:spcBef>
                <a:spcPts val="1200"/>
              </a:spcBef>
            </a:pPr>
            <a:r>
              <a:rPr lang="en-US" sz="3100" dirty="0"/>
              <a:t>Knowing someone in the survey</a:t>
            </a:r>
          </a:p>
          <a:p>
            <a:pPr lvl="1">
              <a:lnSpc>
                <a:spcPct val="90000"/>
              </a:lnSpc>
              <a:spcBef>
                <a:spcPts val="1200"/>
              </a:spcBef>
            </a:pPr>
            <a:r>
              <a:rPr lang="en-US" sz="3100" dirty="0"/>
              <a:t>Matching cases to a database</a:t>
            </a:r>
          </a:p>
        </p:txBody>
      </p:sp>
    </p:spTree>
    <p:extLst>
      <p:ext uri="{BB962C8B-B14F-4D97-AF65-F5344CB8AC3E}">
        <p14:creationId xmlns:p14="http://schemas.microsoft.com/office/powerpoint/2010/main" val="225554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772400" cy="909682"/>
          </a:xfrm>
        </p:spPr>
        <p:txBody>
          <a:bodyPr/>
          <a:lstStyle/>
          <a:p>
            <a:r>
              <a:rPr lang="en-US" b="1" dirty="0"/>
              <a:t>Protecting Confidential Data</a:t>
            </a:r>
          </a:p>
        </p:txBody>
      </p:sp>
      <p:sp>
        <p:nvSpPr>
          <p:cNvPr id="3" name="Content Placeholder 2"/>
          <p:cNvSpPr>
            <a:spLocks noGrp="1"/>
          </p:cNvSpPr>
          <p:nvPr>
            <p:ph idx="1"/>
          </p:nvPr>
        </p:nvSpPr>
        <p:spPr>
          <a:xfrm>
            <a:off x="685800" y="1600200"/>
            <a:ext cx="7772400" cy="4114800"/>
          </a:xfrm>
        </p:spPr>
        <p:txBody>
          <a:bodyPr/>
          <a:lstStyle/>
          <a:p>
            <a:pPr marL="0" indent="0">
              <a:spcBef>
                <a:spcPts val="1350"/>
              </a:spcBef>
              <a:buNone/>
            </a:pPr>
            <a:r>
              <a:rPr lang="en-US" sz="2800" b="1" dirty="0"/>
              <a:t>A menu of measures that reinforce each other:</a:t>
            </a:r>
          </a:p>
          <a:p>
            <a:pPr>
              <a:spcBef>
                <a:spcPts val="1350"/>
              </a:spcBef>
            </a:pPr>
            <a:r>
              <a:rPr lang="en-US" sz="2800" b="1" dirty="0"/>
              <a:t>Safe data</a:t>
            </a:r>
            <a:r>
              <a:rPr lang="en-US" sz="2800" dirty="0"/>
              <a:t>: Modify the data to reduce the risk of re-identification</a:t>
            </a:r>
          </a:p>
          <a:p>
            <a:pPr>
              <a:spcBef>
                <a:spcPts val="1350"/>
              </a:spcBef>
            </a:pPr>
            <a:r>
              <a:rPr lang="en-US" sz="2800" b="1" dirty="0"/>
              <a:t>Safe projects: </a:t>
            </a:r>
            <a:r>
              <a:rPr lang="en-US" sz="2800" dirty="0"/>
              <a:t>Review research plans</a:t>
            </a:r>
          </a:p>
          <a:p>
            <a:pPr>
              <a:spcBef>
                <a:spcPts val="1350"/>
              </a:spcBef>
            </a:pPr>
            <a:r>
              <a:rPr lang="en-US" sz="2800" b="1" dirty="0"/>
              <a:t>Safe settings</a:t>
            </a:r>
            <a:r>
              <a:rPr lang="en-US" sz="2800" dirty="0"/>
              <a:t>: Physical isolation and secure technologies</a:t>
            </a:r>
          </a:p>
          <a:p>
            <a:pPr>
              <a:spcBef>
                <a:spcPts val="1350"/>
              </a:spcBef>
            </a:pPr>
            <a:r>
              <a:rPr lang="en-US" sz="2800" b="1" dirty="0"/>
              <a:t>Safe people</a:t>
            </a:r>
            <a:r>
              <a:rPr lang="en-US" sz="2800" dirty="0"/>
              <a:t>: Data use agreements and Training</a:t>
            </a:r>
          </a:p>
          <a:p>
            <a:pPr>
              <a:spcBef>
                <a:spcPts val="1350"/>
              </a:spcBef>
            </a:pPr>
            <a:r>
              <a:rPr lang="en-US" sz="2800" b="1" dirty="0"/>
              <a:t>Safe outputs</a:t>
            </a:r>
            <a:r>
              <a:rPr lang="en-US" sz="2800" dirty="0"/>
              <a:t>: Results are reviewed before being released to researchers</a:t>
            </a:r>
          </a:p>
        </p:txBody>
      </p:sp>
    </p:spTree>
    <p:extLst>
      <p:ext uri="{BB962C8B-B14F-4D97-AF65-F5344CB8AC3E}">
        <p14:creationId xmlns:p14="http://schemas.microsoft.com/office/powerpoint/2010/main" val="64398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5B5A-EE90-6B71-77D9-CD1F830C4A34}"/>
              </a:ext>
            </a:extLst>
          </p:cNvPr>
          <p:cNvSpPr>
            <a:spLocks noGrp="1"/>
          </p:cNvSpPr>
          <p:nvPr>
            <p:ph type="title"/>
          </p:nvPr>
        </p:nvSpPr>
        <p:spPr>
          <a:xfrm>
            <a:off x="685800" y="1066800"/>
            <a:ext cx="7772400" cy="914400"/>
          </a:xfrm>
        </p:spPr>
        <p:txBody>
          <a:bodyPr/>
          <a:lstStyle/>
          <a:p>
            <a:r>
              <a:rPr lang="en-US" dirty="0"/>
              <a:t>About me</a:t>
            </a:r>
          </a:p>
        </p:txBody>
      </p:sp>
      <p:sp>
        <p:nvSpPr>
          <p:cNvPr id="3" name="Content Placeholder 2">
            <a:extLst>
              <a:ext uri="{FF2B5EF4-FFF2-40B4-BE49-F238E27FC236}">
                <a16:creationId xmlns:a16="http://schemas.microsoft.com/office/drawing/2014/main" id="{8339137C-F068-8288-106B-93A1A150F0B0}"/>
              </a:ext>
            </a:extLst>
          </p:cNvPr>
          <p:cNvSpPr>
            <a:spLocks noGrp="1"/>
          </p:cNvSpPr>
          <p:nvPr>
            <p:ph idx="1"/>
          </p:nvPr>
        </p:nvSpPr>
        <p:spPr>
          <a:xfrm>
            <a:off x="685800" y="1828800"/>
            <a:ext cx="7772400" cy="4572000"/>
          </a:xfrm>
        </p:spPr>
        <p:txBody>
          <a:bodyPr/>
          <a:lstStyle/>
          <a:p>
            <a:r>
              <a:rPr lang="en-US" dirty="0"/>
              <a:t>Research Professor Emeritus, Institute for Social Research, University of Michigan</a:t>
            </a:r>
          </a:p>
          <a:p>
            <a:r>
              <a:rPr lang="en-US" dirty="0"/>
              <a:t>Research specialty is historical demography and the history of the family</a:t>
            </a:r>
          </a:p>
          <a:p>
            <a:r>
              <a:rPr lang="en-US" dirty="0"/>
              <a:t>Recent work on data sharing and metadata standards</a:t>
            </a:r>
          </a:p>
          <a:p>
            <a:r>
              <a:rPr lang="en-US" dirty="0"/>
              <a:t>Former director of ICPSR, world’s largest social science data archive</a:t>
            </a:r>
          </a:p>
          <a:p>
            <a:endParaRPr lang="en-US" dirty="0"/>
          </a:p>
        </p:txBody>
      </p:sp>
    </p:spTree>
    <p:extLst>
      <p:ext uri="{BB962C8B-B14F-4D97-AF65-F5344CB8AC3E}">
        <p14:creationId xmlns:p14="http://schemas.microsoft.com/office/powerpoint/2010/main" val="10807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a:t>Safe Data</a:t>
            </a:r>
          </a:p>
        </p:txBody>
      </p:sp>
      <p:sp>
        <p:nvSpPr>
          <p:cNvPr id="4" name="Content Placeholder 2"/>
          <p:cNvSpPr txBox="1">
            <a:spLocks/>
          </p:cNvSpPr>
          <p:nvPr/>
        </p:nvSpPr>
        <p:spPr bwMode="auto">
          <a:xfrm>
            <a:off x="762000" y="2057400"/>
            <a:ext cx="60007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a:spcBef>
                <a:spcPts val="0"/>
              </a:spcBef>
            </a:pPr>
            <a:r>
              <a:rPr lang="en-US" sz="2800" b="1" kern="0" dirty="0"/>
              <a:t>Removing identifiers</a:t>
            </a:r>
          </a:p>
          <a:p>
            <a:pPr>
              <a:spcBef>
                <a:spcPts val="0"/>
              </a:spcBef>
            </a:pPr>
            <a:r>
              <a:rPr lang="en-US" sz="2800" b="1" kern="0" dirty="0"/>
              <a:t>Data masking</a:t>
            </a:r>
          </a:p>
          <a:p>
            <a:pPr lvl="1">
              <a:spcBef>
                <a:spcPts val="0"/>
              </a:spcBef>
            </a:pPr>
            <a:r>
              <a:rPr lang="en-US" sz="2200" kern="0" dirty="0"/>
              <a:t>Grouping values</a:t>
            </a:r>
          </a:p>
          <a:p>
            <a:pPr lvl="1">
              <a:spcBef>
                <a:spcPts val="0"/>
              </a:spcBef>
            </a:pPr>
            <a:r>
              <a:rPr lang="en-US" sz="2200" kern="0" dirty="0"/>
              <a:t>Top-coding</a:t>
            </a:r>
          </a:p>
          <a:p>
            <a:pPr lvl="1">
              <a:spcBef>
                <a:spcPts val="0"/>
              </a:spcBef>
            </a:pPr>
            <a:r>
              <a:rPr lang="en-US" sz="2200" kern="0" dirty="0"/>
              <a:t>Aggregating geographic areas</a:t>
            </a:r>
          </a:p>
          <a:p>
            <a:pPr lvl="1">
              <a:spcBef>
                <a:spcPts val="0"/>
              </a:spcBef>
            </a:pPr>
            <a:r>
              <a:rPr lang="en-US" sz="2200" kern="0" dirty="0"/>
              <a:t>Swapping values</a:t>
            </a:r>
          </a:p>
          <a:p>
            <a:pPr lvl="1">
              <a:spcBef>
                <a:spcPts val="0"/>
              </a:spcBef>
            </a:pPr>
            <a:r>
              <a:rPr lang="en-US" sz="2200" kern="0" dirty="0"/>
              <a:t>Suppressing unique cases</a:t>
            </a:r>
          </a:p>
          <a:p>
            <a:pPr lvl="1">
              <a:spcBef>
                <a:spcPts val="0"/>
              </a:spcBef>
            </a:pPr>
            <a:r>
              <a:rPr lang="en-US" sz="2200" kern="0" dirty="0">
                <a:ea typeface="ＭＳ Ｐゴシック" pitchFamily="34" charset="-128"/>
              </a:rPr>
              <a:t>Sampling within a larger data collection</a:t>
            </a:r>
          </a:p>
          <a:p>
            <a:pPr lvl="1">
              <a:spcBef>
                <a:spcPts val="0"/>
              </a:spcBef>
            </a:pPr>
            <a:r>
              <a:rPr lang="en-US" sz="2200" kern="0" dirty="0">
                <a:ea typeface="ＭＳ Ｐゴシック" pitchFamily="34" charset="-128"/>
              </a:rPr>
              <a:t>Adding “noise”</a:t>
            </a:r>
          </a:p>
          <a:p>
            <a:pPr lvl="1">
              <a:spcBef>
                <a:spcPts val="0"/>
              </a:spcBef>
            </a:pPr>
            <a:r>
              <a:rPr lang="en-US" sz="2200" kern="0" dirty="0"/>
              <a:t>Replacing real data with synthetic data</a:t>
            </a:r>
          </a:p>
          <a:p>
            <a:pPr marL="0" indent="0">
              <a:spcBef>
                <a:spcPts val="0"/>
              </a:spcBef>
              <a:buNone/>
            </a:pPr>
            <a:endParaRPr lang="en-US" sz="2400" kern="0" dirty="0"/>
          </a:p>
          <a:p>
            <a:pPr lvl="1">
              <a:spcBef>
                <a:spcPts val="0"/>
              </a:spcBef>
            </a:pPr>
            <a:endParaRPr lang="en-US" sz="2400" kern="0" dirty="0"/>
          </a:p>
        </p:txBody>
      </p:sp>
    </p:spTree>
    <p:extLst>
      <p:ext uri="{BB962C8B-B14F-4D97-AF65-F5344CB8AC3E}">
        <p14:creationId xmlns:p14="http://schemas.microsoft.com/office/powerpoint/2010/main" val="84837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8B32-5FC0-A97C-FC6C-8222EE90CBCE}"/>
              </a:ext>
            </a:extLst>
          </p:cNvPr>
          <p:cNvSpPr>
            <a:spLocks noGrp="1"/>
          </p:cNvSpPr>
          <p:nvPr>
            <p:ph type="title"/>
          </p:nvPr>
        </p:nvSpPr>
        <p:spPr>
          <a:xfrm>
            <a:off x="685800" y="1066800"/>
            <a:ext cx="7772400" cy="838200"/>
          </a:xfrm>
        </p:spPr>
        <p:txBody>
          <a:bodyPr/>
          <a:lstStyle/>
          <a:p>
            <a:r>
              <a:rPr lang="en-US" dirty="0"/>
              <a:t>Safe Projects</a:t>
            </a:r>
          </a:p>
        </p:txBody>
      </p:sp>
      <p:sp>
        <p:nvSpPr>
          <p:cNvPr id="3" name="Content Placeholder 2">
            <a:extLst>
              <a:ext uri="{FF2B5EF4-FFF2-40B4-BE49-F238E27FC236}">
                <a16:creationId xmlns:a16="http://schemas.microsoft.com/office/drawing/2014/main" id="{98D3D3BE-7132-FA7A-9597-D9CE35F30611}"/>
              </a:ext>
            </a:extLst>
          </p:cNvPr>
          <p:cNvSpPr>
            <a:spLocks noGrp="1"/>
          </p:cNvSpPr>
          <p:nvPr>
            <p:ph idx="1"/>
          </p:nvPr>
        </p:nvSpPr>
        <p:spPr>
          <a:xfrm>
            <a:off x="695425" y="1892166"/>
            <a:ext cx="7772400" cy="4114800"/>
          </a:xfrm>
        </p:spPr>
        <p:txBody>
          <a:bodyPr/>
          <a:lstStyle/>
          <a:p>
            <a:r>
              <a:rPr lang="en-US" dirty="0"/>
              <a:t>Researchers submit a research plan</a:t>
            </a:r>
          </a:p>
          <a:p>
            <a:r>
              <a:rPr lang="en-US" dirty="0"/>
              <a:t>Research plan is reviewed for </a:t>
            </a:r>
          </a:p>
          <a:p>
            <a:pPr lvl="1"/>
            <a:r>
              <a:rPr lang="en-US" dirty="0"/>
              <a:t>Feasibility: Can it be accomplished with these data?</a:t>
            </a:r>
          </a:p>
          <a:p>
            <a:pPr lvl="1"/>
            <a:r>
              <a:rPr lang="en-US" dirty="0"/>
              <a:t>Consent: Is the research consistent with informed consent of subjects?</a:t>
            </a:r>
          </a:p>
          <a:p>
            <a:pPr lvl="1"/>
            <a:r>
              <a:rPr lang="en-US" dirty="0"/>
              <a:t>Merit: Review by an independent, neutral panel of  experts</a:t>
            </a:r>
          </a:p>
        </p:txBody>
      </p:sp>
    </p:spTree>
    <p:extLst>
      <p:ext uri="{BB962C8B-B14F-4D97-AF65-F5344CB8AC3E}">
        <p14:creationId xmlns:p14="http://schemas.microsoft.com/office/powerpoint/2010/main" val="197890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685800" y="1981200"/>
            <a:ext cx="7772400" cy="4114800"/>
          </a:xfrm>
          <a:prstGeom prst="rect">
            <a:avLst/>
          </a:prstGeom>
        </p:spPr>
        <p:txBody>
          <a:bodyPr>
            <a:normAutofit fontScale="85000" lnSpcReduction="20000"/>
          </a:bodyPr>
          <a:lstStyle/>
          <a:p>
            <a:r>
              <a:rPr lang="en-US" b="1" dirty="0"/>
              <a:t>Data Protection Plans</a:t>
            </a:r>
          </a:p>
          <a:p>
            <a:pPr lvl="1"/>
            <a:r>
              <a:rPr lang="en-US" dirty="0"/>
              <a:t>Data recipients must explain how they will protect against unauthorized use, theft, loss, hacking, etc.</a:t>
            </a:r>
          </a:p>
          <a:p>
            <a:r>
              <a:rPr lang="en-US" b="1" dirty="0"/>
              <a:t>Remote submission and execution</a:t>
            </a:r>
          </a:p>
          <a:p>
            <a:pPr lvl="1"/>
            <a:r>
              <a:rPr lang="en-US" dirty="0"/>
              <a:t>User submits program code or scripts, which are executed in a controlled environment</a:t>
            </a:r>
          </a:p>
          <a:p>
            <a:r>
              <a:rPr lang="en-US" b="1" dirty="0"/>
              <a:t>Virtual data enclave</a:t>
            </a:r>
          </a:p>
          <a:p>
            <a:pPr lvl="1"/>
            <a:r>
              <a:rPr lang="en-US" dirty="0"/>
              <a:t>Remote desktop technology prevents moving data to user’s local computer</a:t>
            </a:r>
          </a:p>
          <a:p>
            <a:r>
              <a:rPr lang="en-US" b="1" dirty="0"/>
              <a:t>Physical enclave</a:t>
            </a:r>
          </a:p>
          <a:p>
            <a:pPr lvl="1"/>
            <a:r>
              <a:rPr lang="en-US" dirty="0"/>
              <a:t>Users must travel to the data</a:t>
            </a:r>
          </a:p>
          <a:p>
            <a:endParaRPr lang="en-US" dirty="0"/>
          </a:p>
        </p:txBody>
      </p:sp>
      <p:sp>
        <p:nvSpPr>
          <p:cNvPr id="5" name="Title 3"/>
          <p:cNvSpPr txBox="1">
            <a:spLocks/>
          </p:cNvSpPr>
          <p:nvPr/>
        </p:nvSpPr>
        <p:spPr bwMode="auto">
          <a:xfrm>
            <a:off x="762000" y="1219200"/>
            <a:ext cx="5829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a:lstStyle>
          <a:p>
            <a:r>
              <a:rPr lang="en-US" kern="0" dirty="0"/>
              <a:t>Safe Settings</a:t>
            </a:r>
          </a:p>
        </p:txBody>
      </p:sp>
    </p:spTree>
    <p:extLst>
      <p:ext uri="{BB962C8B-B14F-4D97-AF65-F5344CB8AC3E}">
        <p14:creationId xmlns:p14="http://schemas.microsoft.com/office/powerpoint/2010/main" val="234574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601628"/>
            <a:ext cx="8229600" cy="5256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0" y="609600"/>
            <a:ext cx="7772400" cy="1143000"/>
          </a:xfrm>
        </p:spPr>
        <p:txBody>
          <a:bodyPr/>
          <a:lstStyle/>
          <a:p>
            <a:r>
              <a:rPr lang="en-US" dirty="0"/>
              <a:t>Virtual Data Enclave</a:t>
            </a:r>
          </a:p>
        </p:txBody>
      </p:sp>
    </p:spTree>
    <p:extLst>
      <p:ext uri="{BB962C8B-B14F-4D97-AF65-F5344CB8AC3E}">
        <p14:creationId xmlns:p14="http://schemas.microsoft.com/office/powerpoint/2010/main" val="324473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75"/>
            <a:ext cx="8229600" cy="1216025"/>
          </a:xfrm>
          <a:solidFill>
            <a:schemeClr val="tx1">
              <a:lumMod val="75000"/>
            </a:schemeClr>
          </a:solidFill>
        </p:spPr>
        <p:txBody>
          <a:bodyPr>
            <a:noAutofit/>
          </a:bodyPr>
          <a:lstStyle/>
          <a:p>
            <a:r>
              <a:rPr lang="en-US" sz="2800" dirty="0">
                <a:solidFill>
                  <a:schemeClr val="bg1"/>
                </a:solidFill>
              </a:rPr>
              <a:t>The Virtual Data Enclave (VDE) provides remote access to quantitative data in a secure environment.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1"/>
            <a:ext cx="865941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70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914400"/>
          </a:xfrm>
        </p:spPr>
        <p:txBody>
          <a:bodyPr/>
          <a:lstStyle/>
          <a:p>
            <a:r>
              <a:rPr lang="en-US" b="1" dirty="0"/>
              <a:t>Safe people</a:t>
            </a:r>
          </a:p>
        </p:txBody>
      </p:sp>
      <p:sp>
        <p:nvSpPr>
          <p:cNvPr id="3" name="Content Placeholder 2"/>
          <p:cNvSpPr>
            <a:spLocks noGrp="1"/>
          </p:cNvSpPr>
          <p:nvPr>
            <p:ph idx="1"/>
          </p:nvPr>
        </p:nvSpPr>
        <p:spPr>
          <a:xfrm>
            <a:off x="685800" y="1828800"/>
            <a:ext cx="7772400" cy="4114800"/>
          </a:xfrm>
        </p:spPr>
        <p:txBody>
          <a:bodyPr/>
          <a:lstStyle/>
          <a:p>
            <a:r>
              <a:rPr lang="en-US" b="1" dirty="0"/>
              <a:t>Data Use Agreements</a:t>
            </a:r>
          </a:p>
          <a:p>
            <a:pPr lvl="1"/>
            <a:r>
              <a:rPr lang="en-US" dirty="0"/>
              <a:t>Parts of a data use agreement at ICPSR</a:t>
            </a:r>
          </a:p>
          <a:p>
            <a:pPr lvl="2"/>
            <a:r>
              <a:rPr lang="en-US" dirty="0"/>
              <a:t>Research plan</a:t>
            </a:r>
          </a:p>
          <a:p>
            <a:pPr lvl="2"/>
            <a:r>
              <a:rPr lang="en-US" dirty="0"/>
              <a:t>IRB approval</a:t>
            </a:r>
          </a:p>
          <a:p>
            <a:pPr lvl="2"/>
            <a:r>
              <a:rPr lang="en-US" dirty="0"/>
              <a:t>Data protection plan</a:t>
            </a:r>
          </a:p>
          <a:p>
            <a:pPr lvl="2"/>
            <a:r>
              <a:rPr lang="en-US" dirty="0"/>
              <a:t>Behavior rules</a:t>
            </a:r>
          </a:p>
          <a:p>
            <a:pPr lvl="2"/>
            <a:r>
              <a:rPr lang="en-US" dirty="0"/>
              <a:t>Security pledge</a:t>
            </a:r>
          </a:p>
          <a:p>
            <a:pPr lvl="2"/>
            <a:r>
              <a:rPr lang="en-US" dirty="0"/>
              <a:t>Institutional signature</a:t>
            </a:r>
          </a:p>
          <a:p>
            <a:r>
              <a:rPr lang="en-US" b="1" dirty="0"/>
              <a:t>Training in disclosure risks</a:t>
            </a:r>
          </a:p>
        </p:txBody>
      </p:sp>
    </p:spTree>
    <p:extLst>
      <p:ext uri="{BB962C8B-B14F-4D97-AF65-F5344CB8AC3E}">
        <p14:creationId xmlns:p14="http://schemas.microsoft.com/office/powerpoint/2010/main" val="427541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3019492" y="1255954"/>
            <a:ext cx="2324100" cy="2324100"/>
            <a:chOff x="3317875" y="2266507"/>
            <a:chExt cx="2324100" cy="2324100"/>
          </a:xfrm>
        </p:grpSpPr>
        <p:pic>
          <p:nvPicPr>
            <p:cNvPr id="5"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5" y="22665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24189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25713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28761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wn Arrow 40"/>
          <p:cNvSpPr>
            <a:spLocks noChangeArrowheads="1"/>
          </p:cNvSpPr>
          <p:nvPr/>
        </p:nvSpPr>
        <p:spPr bwMode="auto">
          <a:xfrm rot="7951749">
            <a:off x="5867049" y="2357897"/>
            <a:ext cx="685800" cy="3376612"/>
          </a:xfrm>
          <a:prstGeom prst="downArrow">
            <a:avLst>
              <a:gd name="adj1" fmla="val 50000"/>
              <a:gd name="adj2" fmla="val 49988"/>
            </a:avLst>
          </a:prstGeom>
          <a:solidFill>
            <a:schemeClr val="bg1"/>
          </a:solidFill>
          <a:ln w="31750" algn="ctr">
            <a:solidFill>
              <a:schemeClr val="tx1"/>
            </a:solidFill>
            <a:round/>
            <a:headEnd/>
            <a:tailEnd/>
          </a:ln>
        </p:spPr>
        <p:txBody>
          <a:bodyPr/>
          <a:lstStyle/>
          <a:p>
            <a:endParaRPr lang="en-US"/>
          </a:p>
        </p:txBody>
      </p:sp>
      <p:sp>
        <p:nvSpPr>
          <p:cNvPr id="10" name="Down Arrow 15"/>
          <p:cNvSpPr>
            <a:spLocks noChangeArrowheads="1"/>
          </p:cNvSpPr>
          <p:nvPr/>
        </p:nvSpPr>
        <p:spPr bwMode="auto">
          <a:xfrm rot="10800000">
            <a:off x="1119808" y="2657136"/>
            <a:ext cx="685800" cy="2378595"/>
          </a:xfrm>
          <a:prstGeom prst="downArrow">
            <a:avLst>
              <a:gd name="adj1" fmla="val 50000"/>
              <a:gd name="adj2" fmla="val 49997"/>
            </a:avLst>
          </a:prstGeom>
          <a:solidFill>
            <a:schemeClr val="bg1"/>
          </a:solidFill>
          <a:ln w="31750" algn="ctr">
            <a:solidFill>
              <a:schemeClr val="tx1"/>
            </a:solidFill>
            <a:round/>
            <a:headEnd/>
            <a:tailEnd/>
          </a:ln>
        </p:spPr>
        <p:txBody>
          <a:bodyPr/>
          <a:lstStyle/>
          <a:p>
            <a:endParaRPr lang="en-US"/>
          </a:p>
        </p:txBody>
      </p:sp>
      <p:pic>
        <p:nvPicPr>
          <p:cNvPr id="11" name="Picture 2" descr="C:\Program Files\Microsoft Office\MEDIA\CAGCAT10\j019538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4572000"/>
            <a:ext cx="179546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Users\altergc\AppData\Local\Microsoft\Windows\Temporary Internet Files\Content.IE5\MU9X0YYK\MC9000561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48" y="1099798"/>
            <a:ext cx="177641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D:\Users\altergc\AppData\Local\Microsoft\Windows\Temporary Internet Files\Content.IE5\MU9X0YYK\MC90043699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19" y="5126344"/>
            <a:ext cx="18224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own Arrow 39"/>
          <p:cNvSpPr>
            <a:spLocks noChangeArrowheads="1"/>
          </p:cNvSpPr>
          <p:nvPr/>
        </p:nvSpPr>
        <p:spPr bwMode="auto">
          <a:xfrm rot="2455160">
            <a:off x="2489478" y="2743647"/>
            <a:ext cx="685800" cy="2533818"/>
          </a:xfrm>
          <a:prstGeom prst="downArrow">
            <a:avLst>
              <a:gd name="adj1" fmla="val 50000"/>
              <a:gd name="adj2" fmla="val 49975"/>
            </a:avLst>
          </a:prstGeom>
          <a:solidFill>
            <a:schemeClr val="bg1"/>
          </a:solidFill>
          <a:ln w="31750" algn="ctr">
            <a:solidFill>
              <a:schemeClr val="tx1"/>
            </a:solidFill>
            <a:round/>
            <a:headEnd/>
            <a:tailEnd/>
          </a:ln>
        </p:spPr>
        <p:txBody>
          <a:bodyPr/>
          <a:lstStyle/>
          <a:p>
            <a:endParaRPr lang="en-US"/>
          </a:p>
        </p:txBody>
      </p:sp>
      <p:sp>
        <p:nvSpPr>
          <p:cNvPr id="15" name="Folded Corner 18"/>
          <p:cNvSpPr>
            <a:spLocks noChangeArrowheads="1"/>
          </p:cNvSpPr>
          <p:nvPr/>
        </p:nvSpPr>
        <p:spPr bwMode="auto">
          <a:xfrm>
            <a:off x="876298" y="3167393"/>
            <a:ext cx="1122363" cy="125095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a:t>Informed Consent</a:t>
            </a:r>
          </a:p>
        </p:txBody>
      </p:sp>
      <p:sp>
        <p:nvSpPr>
          <p:cNvPr id="16" name="TextBox 20"/>
          <p:cNvSpPr txBox="1">
            <a:spLocks noChangeArrowheads="1"/>
          </p:cNvSpPr>
          <p:nvPr/>
        </p:nvSpPr>
        <p:spPr bwMode="auto">
          <a:xfrm>
            <a:off x="876298" y="869610"/>
            <a:ext cx="200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Interview</a:t>
            </a:r>
          </a:p>
        </p:txBody>
      </p:sp>
      <p:sp>
        <p:nvSpPr>
          <p:cNvPr id="17" name="TextBox 50"/>
          <p:cNvSpPr txBox="1">
            <a:spLocks noChangeArrowheads="1"/>
          </p:cNvSpPr>
          <p:nvPr/>
        </p:nvSpPr>
        <p:spPr bwMode="auto">
          <a:xfrm>
            <a:off x="2071755" y="5504809"/>
            <a:ext cx="210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Data producer</a:t>
            </a:r>
          </a:p>
        </p:txBody>
      </p:sp>
      <p:sp>
        <p:nvSpPr>
          <p:cNvPr id="18" name="TextBox 51"/>
          <p:cNvSpPr txBox="1">
            <a:spLocks noChangeArrowheads="1"/>
          </p:cNvSpPr>
          <p:nvPr/>
        </p:nvSpPr>
        <p:spPr bwMode="auto">
          <a:xfrm>
            <a:off x="3126648" y="868021"/>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Data archive</a:t>
            </a:r>
          </a:p>
        </p:txBody>
      </p:sp>
      <p:sp>
        <p:nvSpPr>
          <p:cNvPr id="19" name="TextBox 52"/>
          <p:cNvSpPr txBox="1">
            <a:spLocks noChangeArrowheads="1"/>
          </p:cNvSpPr>
          <p:nvPr/>
        </p:nvSpPr>
        <p:spPr bwMode="auto">
          <a:xfrm>
            <a:off x="7150612" y="4051526"/>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Researcher</a:t>
            </a:r>
          </a:p>
        </p:txBody>
      </p:sp>
      <p:pic>
        <p:nvPicPr>
          <p:cNvPr id="20" name="Picture 19" descr="D:\Users\altergc\AppData\Local\Microsoft\Windows\Temporary Internet Files\Content.IE5\3N8YR5XM\MC900056794[1].wmf"/>
          <p:cNvPicPr/>
          <p:nvPr/>
        </p:nvPicPr>
        <p:blipFill>
          <a:blip r:embed="rId6">
            <a:extLst>
              <a:ext uri="{28A0092B-C50C-407E-A947-70E740481C1C}">
                <a14:useLocalDpi xmlns:a14="http://schemas.microsoft.com/office/drawing/2010/main" val="0"/>
              </a:ext>
            </a:extLst>
          </a:blip>
          <a:srcRect/>
          <a:stretch>
            <a:fillRect/>
          </a:stretch>
        </p:blipFill>
        <p:spPr bwMode="auto">
          <a:xfrm>
            <a:off x="7243635" y="1136556"/>
            <a:ext cx="1878965" cy="920115"/>
          </a:xfrm>
          <a:prstGeom prst="rect">
            <a:avLst/>
          </a:prstGeom>
          <a:noFill/>
          <a:ln>
            <a:noFill/>
          </a:ln>
        </p:spPr>
      </p:pic>
      <p:sp>
        <p:nvSpPr>
          <p:cNvPr id="21" name="Down Arrow 39"/>
          <p:cNvSpPr>
            <a:spLocks noChangeArrowheads="1"/>
          </p:cNvSpPr>
          <p:nvPr/>
        </p:nvSpPr>
        <p:spPr bwMode="auto">
          <a:xfrm rot="4583833">
            <a:off x="5740165" y="839918"/>
            <a:ext cx="685800" cy="2296471"/>
          </a:xfrm>
          <a:prstGeom prst="downArrow">
            <a:avLst>
              <a:gd name="adj1" fmla="val 50000"/>
              <a:gd name="adj2" fmla="val 49975"/>
            </a:avLst>
          </a:prstGeom>
          <a:solidFill>
            <a:schemeClr val="bg1"/>
          </a:solidFill>
          <a:ln w="31750" algn="ctr">
            <a:solidFill>
              <a:schemeClr val="tx1"/>
            </a:solidFill>
            <a:round/>
            <a:headEnd/>
            <a:tailEnd/>
          </a:ln>
        </p:spPr>
        <p:txBody>
          <a:bodyPr/>
          <a:lstStyle/>
          <a:p>
            <a:endParaRPr lang="en-US"/>
          </a:p>
        </p:txBody>
      </p:sp>
      <p:sp>
        <p:nvSpPr>
          <p:cNvPr id="22" name="Folded Corner 46"/>
          <p:cNvSpPr>
            <a:spLocks noChangeArrowheads="1"/>
          </p:cNvSpPr>
          <p:nvPr/>
        </p:nvSpPr>
        <p:spPr bwMode="auto">
          <a:xfrm>
            <a:off x="5649456" y="1444350"/>
            <a:ext cx="1428421" cy="868233"/>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Data Use Agreement</a:t>
            </a:r>
          </a:p>
        </p:txBody>
      </p:sp>
      <p:sp>
        <p:nvSpPr>
          <p:cNvPr id="23" name="TextBox 51"/>
          <p:cNvSpPr txBox="1">
            <a:spLocks noChangeArrowheads="1"/>
          </p:cNvSpPr>
          <p:nvPr/>
        </p:nvSpPr>
        <p:spPr bwMode="auto">
          <a:xfrm>
            <a:off x="7159711" y="2129525"/>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Institution</a:t>
            </a:r>
          </a:p>
        </p:txBody>
      </p:sp>
      <p:cxnSp>
        <p:nvCxnSpPr>
          <p:cNvPr id="24" name="Straight Arrow Connector 23"/>
          <p:cNvCxnSpPr/>
          <p:nvPr/>
        </p:nvCxnSpPr>
        <p:spPr bwMode="auto">
          <a:xfrm flipV="1">
            <a:off x="2426063" y="3580054"/>
            <a:ext cx="1817109" cy="1924755"/>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25" name="TextBox 24"/>
          <p:cNvSpPr txBox="1"/>
          <p:nvPr/>
        </p:nvSpPr>
        <p:spPr>
          <a:xfrm rot="18746112">
            <a:off x="2648923" y="4439340"/>
            <a:ext cx="1960336" cy="473073"/>
          </a:xfrm>
          <a:prstGeom prst="rect">
            <a:avLst/>
          </a:prstGeom>
          <a:noFill/>
        </p:spPr>
        <p:txBody>
          <a:bodyPr wrap="square" rtlCol="0">
            <a:spAutoFit/>
          </a:bodyPr>
          <a:lstStyle/>
          <a:p>
            <a:pPr algn="ctr"/>
            <a:r>
              <a:rPr lang="en-US" b="1" dirty="0">
                <a:solidFill>
                  <a:schemeClr val="bg1">
                    <a:lumMod val="50000"/>
                  </a:schemeClr>
                </a:solidFill>
                <a:latin typeface="+mn-lt"/>
              </a:rPr>
              <a:t>Data flow</a:t>
            </a:r>
          </a:p>
        </p:txBody>
      </p:sp>
      <p:cxnSp>
        <p:nvCxnSpPr>
          <p:cNvPr id="26" name="Straight Arrow Connector 25"/>
          <p:cNvCxnSpPr/>
          <p:nvPr/>
        </p:nvCxnSpPr>
        <p:spPr bwMode="auto">
          <a:xfrm>
            <a:off x="685800" y="2875204"/>
            <a:ext cx="0" cy="2312927"/>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27" name="TextBox 26"/>
          <p:cNvSpPr txBox="1"/>
          <p:nvPr/>
        </p:nvSpPr>
        <p:spPr>
          <a:xfrm rot="16200000">
            <a:off x="-576230" y="3675570"/>
            <a:ext cx="2062398" cy="461665"/>
          </a:xfrm>
          <a:prstGeom prst="rect">
            <a:avLst/>
          </a:prstGeom>
          <a:noFill/>
        </p:spPr>
        <p:txBody>
          <a:bodyPr wrap="square" rtlCol="0">
            <a:spAutoFit/>
          </a:bodyPr>
          <a:lstStyle/>
          <a:p>
            <a:pPr algn="ctr"/>
            <a:r>
              <a:rPr lang="en-US" b="1" dirty="0">
                <a:solidFill>
                  <a:schemeClr val="bg1">
                    <a:lumMod val="50000"/>
                  </a:schemeClr>
                </a:solidFill>
                <a:latin typeface="+mn-lt"/>
              </a:rPr>
              <a:t>Data flow</a:t>
            </a:r>
          </a:p>
        </p:txBody>
      </p:sp>
      <p:sp>
        <p:nvSpPr>
          <p:cNvPr id="28" name="Folded Corner 44"/>
          <p:cNvSpPr>
            <a:spLocks noChangeArrowheads="1"/>
          </p:cNvSpPr>
          <p:nvPr/>
        </p:nvSpPr>
        <p:spPr bwMode="auto">
          <a:xfrm>
            <a:off x="2228917" y="3349771"/>
            <a:ext cx="1581150" cy="101600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Data Dissemination Agreement</a:t>
            </a:r>
          </a:p>
        </p:txBody>
      </p:sp>
      <p:cxnSp>
        <p:nvCxnSpPr>
          <p:cNvPr id="29" name="Straight Arrow Connector 28"/>
          <p:cNvCxnSpPr/>
          <p:nvPr/>
        </p:nvCxnSpPr>
        <p:spPr bwMode="auto">
          <a:xfrm>
            <a:off x="4733991" y="3420538"/>
            <a:ext cx="2608197" cy="2293181"/>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30" name="TextBox 29"/>
          <p:cNvSpPr txBox="1"/>
          <p:nvPr/>
        </p:nvSpPr>
        <p:spPr>
          <a:xfrm rot="2383278">
            <a:off x="4363424" y="4045970"/>
            <a:ext cx="1960336" cy="473073"/>
          </a:xfrm>
          <a:prstGeom prst="rect">
            <a:avLst/>
          </a:prstGeom>
          <a:noFill/>
        </p:spPr>
        <p:txBody>
          <a:bodyPr wrap="square" rtlCol="0">
            <a:spAutoFit/>
          </a:bodyPr>
          <a:lstStyle/>
          <a:p>
            <a:pPr algn="ctr"/>
            <a:r>
              <a:rPr lang="en-US" b="1" dirty="0">
                <a:solidFill>
                  <a:schemeClr val="bg1">
                    <a:lumMod val="50000"/>
                  </a:schemeClr>
                </a:solidFill>
                <a:latin typeface="+mn-lt"/>
              </a:rPr>
              <a:t>Data flow</a:t>
            </a:r>
          </a:p>
        </p:txBody>
      </p:sp>
      <p:grpSp>
        <p:nvGrpSpPr>
          <p:cNvPr id="31" name="Group 21"/>
          <p:cNvGrpSpPr>
            <a:grpSpLocks/>
          </p:cNvGrpSpPr>
          <p:nvPr/>
        </p:nvGrpSpPr>
        <p:grpSpPr bwMode="auto">
          <a:xfrm>
            <a:off x="5805360" y="2816199"/>
            <a:ext cx="1438275" cy="2525713"/>
            <a:chOff x="6801574" y="1577361"/>
            <a:chExt cx="1437709" cy="2524720"/>
          </a:xfrm>
        </p:grpSpPr>
        <p:sp>
          <p:nvSpPr>
            <p:cNvPr id="32" name="Folded Corner 45"/>
            <p:cNvSpPr>
              <a:spLocks noChangeArrowheads="1"/>
            </p:cNvSpPr>
            <p:nvPr/>
          </p:nvSpPr>
          <p:spPr bwMode="auto">
            <a:xfrm>
              <a:off x="6810433" y="2491761"/>
              <a:ext cx="1428850" cy="740794"/>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a:t>Research Plan</a:t>
              </a:r>
            </a:p>
          </p:txBody>
        </p:sp>
        <p:sp>
          <p:nvSpPr>
            <p:cNvPr id="33" name="Folded Corner 46"/>
            <p:cNvSpPr>
              <a:spLocks noChangeArrowheads="1"/>
            </p:cNvSpPr>
            <p:nvPr/>
          </p:nvSpPr>
          <p:spPr bwMode="auto">
            <a:xfrm>
              <a:off x="6811424" y="3234189"/>
              <a:ext cx="1427859" cy="867892"/>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IRB Approval</a:t>
              </a:r>
            </a:p>
          </p:txBody>
        </p:sp>
        <p:sp>
          <p:nvSpPr>
            <p:cNvPr id="34" name="Folded Corner 47"/>
            <p:cNvSpPr>
              <a:spLocks noChangeArrowheads="1"/>
            </p:cNvSpPr>
            <p:nvPr/>
          </p:nvSpPr>
          <p:spPr bwMode="auto">
            <a:xfrm>
              <a:off x="6801574" y="1577361"/>
              <a:ext cx="1428849" cy="91440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Data Protection Plan</a:t>
              </a:r>
            </a:p>
          </p:txBody>
        </p:sp>
      </p:grpSp>
    </p:spTree>
    <p:extLst>
      <p:ext uri="{BB962C8B-B14F-4D97-AF65-F5344CB8AC3E}">
        <p14:creationId xmlns:p14="http://schemas.microsoft.com/office/powerpoint/2010/main" val="103433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609600"/>
            <a:ext cx="7772400" cy="1143000"/>
          </a:xfrm>
        </p:spPr>
        <p:txBody>
          <a:bodyPr/>
          <a:lstStyle/>
          <a:p>
            <a:r>
              <a:rPr lang="en-US" dirty="0"/>
              <a:t>Data Use Agreement: Behavior rules </a:t>
            </a:r>
          </a:p>
        </p:txBody>
      </p:sp>
      <p:sp>
        <p:nvSpPr>
          <p:cNvPr id="4" name="TextBox 3"/>
          <p:cNvSpPr txBox="1"/>
          <p:nvPr/>
        </p:nvSpPr>
        <p:spPr>
          <a:xfrm>
            <a:off x="0" y="1407110"/>
            <a:ext cx="9144000" cy="4093428"/>
          </a:xfrm>
          <a:prstGeom prst="rect">
            <a:avLst/>
          </a:prstGeom>
          <a:noFill/>
        </p:spPr>
        <p:txBody>
          <a:bodyPr wrap="square" rtlCol="0">
            <a:spAutoFit/>
          </a:bodyPr>
          <a:lstStyle/>
          <a:p>
            <a:r>
              <a:rPr lang="en-US" sz="2000" dirty="0"/>
              <a:t>To avoid inadvertent disclosure of persons, families, households, neighborhoods, schools or health services by using the following</a:t>
            </a:r>
          </a:p>
          <a:p>
            <a:r>
              <a:rPr lang="en-US" sz="2000" dirty="0"/>
              <a:t>guidelines in the release of statistics derived from the dataset.</a:t>
            </a:r>
          </a:p>
          <a:p>
            <a:pPr lvl="1"/>
            <a:r>
              <a:rPr lang="en-US" sz="2000" dirty="0"/>
              <a:t>1. In no table should all cases in any row or column be found in a</a:t>
            </a:r>
          </a:p>
          <a:p>
            <a:pPr lvl="1"/>
            <a:r>
              <a:rPr lang="en-US" sz="2000" dirty="0"/>
              <a:t>single cell.</a:t>
            </a:r>
          </a:p>
          <a:p>
            <a:pPr lvl="1"/>
            <a:r>
              <a:rPr lang="en-US" sz="2000" dirty="0"/>
              <a:t>2. In no case should the total for a row or column of a cross-tabulation be fewer than ten.</a:t>
            </a:r>
          </a:p>
          <a:p>
            <a:pPr lvl="1"/>
            <a:r>
              <a:rPr lang="en-US" sz="2000" dirty="0"/>
              <a:t>3. In no case should a quantity figure be based on fewer than ten cases.</a:t>
            </a:r>
          </a:p>
          <a:p>
            <a:pPr lvl="1"/>
            <a:r>
              <a:rPr lang="en-US" sz="2000" dirty="0"/>
              <a:t>4. In no case should a quantity figure be published if one case</a:t>
            </a:r>
          </a:p>
          <a:p>
            <a:pPr lvl="1"/>
            <a:r>
              <a:rPr lang="en-US" sz="2000" dirty="0"/>
              <a:t>contributes more than 60 percent of the amount.</a:t>
            </a:r>
          </a:p>
          <a:p>
            <a:pPr lvl="1"/>
            <a:r>
              <a:rPr lang="en-US" sz="2000" dirty="0"/>
              <a:t>5. In no case should data on an identifiable case, or any of the kinds</a:t>
            </a:r>
          </a:p>
          <a:p>
            <a:pPr lvl="1"/>
            <a:r>
              <a:rPr lang="en-US" sz="2000" dirty="0"/>
              <a:t>of data listed in preceding items 1-3, be derivable through subtraction</a:t>
            </a:r>
          </a:p>
          <a:p>
            <a:pPr lvl="1"/>
            <a:r>
              <a:rPr lang="en-US" sz="2000" dirty="0"/>
              <a:t>or other calculation from the combination of tables released.</a:t>
            </a:r>
          </a:p>
        </p:txBody>
      </p:sp>
    </p:spTree>
    <p:extLst>
      <p:ext uri="{BB962C8B-B14F-4D97-AF65-F5344CB8AC3E}">
        <p14:creationId xmlns:p14="http://schemas.microsoft.com/office/powerpoint/2010/main" val="299843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1435074"/>
            <a:ext cx="8461991" cy="5384846"/>
          </a:xfrm>
          <a:prstGeom prst="rect">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 name="Group 2"/>
          <p:cNvGrpSpPr/>
          <p:nvPr/>
        </p:nvGrpSpPr>
        <p:grpSpPr>
          <a:xfrm>
            <a:off x="240329" y="1435074"/>
            <a:ext cx="8602662" cy="5384846"/>
            <a:chOff x="240329" y="1435074"/>
            <a:chExt cx="8602662" cy="5384846"/>
          </a:xfrm>
        </p:grpSpPr>
        <p:sp>
          <p:nvSpPr>
            <p:cNvPr id="7" name="Rectangle 6"/>
            <p:cNvSpPr/>
            <p:nvPr/>
          </p:nvSpPr>
          <p:spPr>
            <a:xfrm>
              <a:off x="240329" y="1435074"/>
              <a:ext cx="8223250" cy="1076325"/>
            </a:xfrm>
            <a:prstGeom prst="rect">
              <a:avLst/>
            </a:prstGeom>
          </p:spPr>
          <p:txBody>
            <a:bodyPr>
              <a:spAutoFit/>
            </a:bodyPr>
            <a:lstStyle/>
            <a:p>
              <a:pPr algn="ctr"/>
              <a:endParaRPr lang="en-US" sz="3200" b="1">
                <a:solidFill>
                  <a:srgbClr val="77933C"/>
                </a:solidFill>
                <a:latin typeface="Calibri" pitchFamily="34" charset="0"/>
                <a:ea typeface="Calibri" pitchFamily="34" charset="0"/>
                <a:cs typeface="Calibri" pitchFamily="34" charset="0"/>
              </a:endParaRPr>
            </a:p>
            <a:p>
              <a:pPr algn="ctr"/>
              <a:endParaRPr lang="en-US" sz="3200" b="1">
                <a:solidFill>
                  <a:srgbClr val="77933C"/>
                </a:solidFill>
                <a:latin typeface="Calibri" pitchFamily="34" charset="0"/>
                <a:ea typeface="Calibri" pitchFamily="34" charset="0"/>
                <a:cs typeface="Calibri" pitchFamily="34" charset="0"/>
              </a:endParaRPr>
            </a:p>
          </p:txBody>
        </p:sp>
        <p:sp>
          <p:nvSpPr>
            <p:cNvPr id="5" name="Rectangle 4"/>
            <p:cNvSpPr/>
            <p:nvPr/>
          </p:nvSpPr>
          <p:spPr>
            <a:xfrm>
              <a:off x="240329" y="1435074"/>
              <a:ext cx="8229600" cy="400110"/>
            </a:xfrm>
            <a:prstGeom prst="rect">
              <a:avLst/>
            </a:prstGeom>
          </p:spPr>
          <p:txBody>
            <a:bodyPr>
              <a:spAutoFit/>
            </a:bodyPr>
            <a:lstStyle/>
            <a:p>
              <a:pPr algn="ctr" fontAlgn="auto">
                <a:spcBef>
                  <a:spcPts val="0"/>
                </a:spcBef>
                <a:spcAft>
                  <a:spcPts val="0"/>
                </a:spcAft>
                <a:defRPr/>
              </a:pPr>
              <a:r>
                <a:rPr lang="en-US" sz="2000" b="1" dirty="0">
                  <a:solidFill>
                    <a:srgbClr val="0C44E2"/>
                  </a:solidFill>
                  <a:latin typeface="Verdana" pitchFamily="34" charset="0"/>
                  <a:ea typeface="Verdana" pitchFamily="34" charset="0"/>
                  <a:cs typeface="Verdana" pitchFamily="34" charset="0"/>
                </a:rPr>
                <a:t>Disclosure: Graph with extreme values example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91" y="3458158"/>
              <a:ext cx="4200525" cy="3361762"/>
            </a:xfrm>
            <a:prstGeom prst="rect">
              <a:avLst/>
            </a:prstGeom>
          </p:spPr>
        </p:pic>
        <p:sp>
          <p:nvSpPr>
            <p:cNvPr id="9" name="TextBox 8"/>
            <p:cNvSpPr txBox="1"/>
            <p:nvPr/>
          </p:nvSpPr>
          <p:spPr>
            <a:xfrm>
              <a:off x="6951831" y="3662664"/>
              <a:ext cx="341760" cy="261610"/>
            </a:xfrm>
            <a:prstGeom prst="rect">
              <a:avLst/>
            </a:prstGeom>
            <a:solidFill>
              <a:schemeClr val="bg1"/>
            </a:solidFill>
          </p:spPr>
          <p:txBody>
            <a:bodyPr wrap="none" rtlCol="0">
              <a:spAutoFit/>
            </a:bodyPr>
            <a:lstStyle/>
            <a:p>
              <a:r>
                <a:rPr lang="en-US" sz="1100" dirty="0"/>
                <a:t>no</a:t>
              </a:r>
            </a:p>
          </p:txBody>
        </p:sp>
        <p:sp>
          <p:nvSpPr>
            <p:cNvPr id="13" name="TextBox 12"/>
            <p:cNvSpPr txBox="1"/>
            <p:nvPr/>
          </p:nvSpPr>
          <p:spPr>
            <a:xfrm>
              <a:off x="5409833" y="3434064"/>
              <a:ext cx="1561646" cy="261610"/>
            </a:xfrm>
            <a:prstGeom prst="rect">
              <a:avLst/>
            </a:prstGeom>
            <a:solidFill>
              <a:schemeClr val="bg1"/>
            </a:solidFill>
          </p:spPr>
          <p:txBody>
            <a:bodyPr wrap="none" rtlCol="0">
              <a:spAutoFit/>
            </a:bodyPr>
            <a:lstStyle/>
            <a:p>
              <a:r>
                <a:rPr lang="en-US" sz="1100" dirty="0"/>
                <a:t>Arrested in last year?</a:t>
              </a:r>
            </a:p>
          </p:txBody>
        </p:sp>
        <p:sp>
          <p:nvSpPr>
            <p:cNvPr id="14" name="TextBox 13"/>
            <p:cNvSpPr txBox="1"/>
            <p:nvPr/>
          </p:nvSpPr>
          <p:spPr>
            <a:xfrm>
              <a:off x="4931391" y="3666645"/>
              <a:ext cx="404278" cy="261610"/>
            </a:xfrm>
            <a:prstGeom prst="rect">
              <a:avLst/>
            </a:prstGeom>
            <a:solidFill>
              <a:schemeClr val="bg1"/>
            </a:solidFill>
          </p:spPr>
          <p:txBody>
            <a:bodyPr wrap="none" rtlCol="0">
              <a:spAutoFit/>
            </a:bodyPr>
            <a:lstStyle/>
            <a:p>
              <a:r>
                <a:rPr lang="en-US" sz="1100" dirty="0"/>
                <a:t>yes</a:t>
              </a:r>
            </a:p>
          </p:txBody>
        </p:sp>
        <p:sp>
          <p:nvSpPr>
            <p:cNvPr id="15" name="Rectangle 14"/>
            <p:cNvSpPr/>
            <p:nvPr/>
          </p:nvSpPr>
          <p:spPr>
            <a:xfrm>
              <a:off x="511791" y="2003567"/>
              <a:ext cx="8331200" cy="1569660"/>
            </a:xfrm>
            <a:prstGeom prst="rect">
              <a:avLst/>
            </a:prstGeom>
          </p:spPr>
          <p:txBody>
            <a:bodyPr wrap="square">
              <a:spAutoFit/>
            </a:bodyPr>
            <a:lstStyle/>
            <a:p>
              <a:r>
                <a:rPr lang="en-US" sz="1200" dirty="0">
                  <a:latin typeface="Arial" pitchFamily="34" charset="0"/>
                  <a:ea typeface="Calibri" pitchFamily="34" charset="0"/>
                  <a:cs typeface="Arial" pitchFamily="34" charset="0"/>
                </a:rPr>
                <a:t>Data were collected for a sample of 104 people in a county. </a:t>
              </a:r>
            </a:p>
            <a:p>
              <a:r>
                <a:rPr lang="en-US" sz="1200" dirty="0">
                  <a:latin typeface="Arial" pitchFamily="34" charset="0"/>
                  <a:ea typeface="Calibri" pitchFamily="34" charset="0"/>
                  <a:cs typeface="Arial" pitchFamily="34" charset="0"/>
                </a:rPr>
                <a:t>Among the variables collected were age, gender, and whether the person was arrested within the last year.  Box plots below show the distribution of age, one plot for those arrested and one for those who were not.  The number labels are case number in the dataset. </a:t>
              </a:r>
            </a:p>
            <a:p>
              <a:r>
                <a:rPr lang="en-US" sz="1200" dirty="0">
                  <a:latin typeface="Arial" pitchFamily="34" charset="0"/>
                  <a:ea typeface="Calibri" pitchFamily="34" charset="0"/>
                  <a:cs typeface="Arial" pitchFamily="34" charset="0"/>
                </a:rPr>
                <a:t>The potential </a:t>
              </a:r>
              <a:r>
                <a:rPr lang="en-US" sz="1200" dirty="0" err="1">
                  <a:latin typeface="Arial" pitchFamily="34" charset="0"/>
                  <a:ea typeface="Calibri" pitchFamily="34" charset="0"/>
                  <a:cs typeface="Arial" pitchFamily="34" charset="0"/>
                </a:rPr>
                <a:t>identifiability</a:t>
              </a:r>
              <a:r>
                <a:rPr lang="en-US" sz="1200" dirty="0">
                  <a:latin typeface="Arial" pitchFamily="34" charset="0"/>
                  <a:ea typeface="Calibri" pitchFamily="34" charset="0"/>
                  <a:cs typeface="Arial" pitchFamily="34" charset="0"/>
                </a:rPr>
                <a:t> represented by outlying values is compounded here by an unusual combination that could probably be identified using public records for a county in the U.S. --someone approximately 90 years old was arrested in the sample.  Including extreme values  is a disclosure risk for </a:t>
              </a:r>
              <a:r>
                <a:rPr lang="en-US" sz="1200" dirty="0" err="1">
                  <a:latin typeface="Arial" pitchFamily="34" charset="0"/>
                  <a:ea typeface="Calibri" pitchFamily="34" charset="0"/>
                  <a:cs typeface="Arial" pitchFamily="34" charset="0"/>
                </a:rPr>
                <a:t>identifiability</a:t>
              </a:r>
              <a:r>
                <a:rPr lang="en-US" sz="1200" dirty="0">
                  <a:latin typeface="Arial" pitchFamily="34" charset="0"/>
                  <a:ea typeface="Calibri" pitchFamily="34" charset="0"/>
                  <a:cs typeface="Arial" pitchFamily="34" charset="0"/>
                </a:rPr>
                <a:t> when combined with other  variables in the dataset. </a:t>
              </a:r>
              <a:endParaRPr lang="en-US" sz="1200" dirty="0">
                <a:latin typeface="Arial" pitchFamily="34" charset="0"/>
                <a:cs typeface="Arial" pitchFamily="34" charset="0"/>
              </a:endParaRPr>
            </a:p>
          </p:txBody>
        </p:sp>
      </p:grpSp>
      <p:graphicFrame>
        <p:nvGraphicFramePr>
          <p:cNvPr id="16" name="Table 15"/>
          <p:cNvGraphicFramePr>
            <a:graphicFrameLocks noGrp="1"/>
          </p:cNvGraphicFramePr>
          <p:nvPr/>
        </p:nvGraphicFramePr>
        <p:xfrm>
          <a:off x="1197591" y="3924274"/>
          <a:ext cx="1333500" cy="1333500"/>
        </p:xfrm>
        <a:graphic>
          <a:graphicData uri="http://schemas.openxmlformats.org/drawingml/2006/table">
            <a:tbl>
              <a:tblPr>
                <a:tableStyleId>{5C22544A-7EE6-4342-B048-85BDC9FD1C3A}</a:tableStyleId>
              </a:tblPr>
              <a:tblGrid>
                <a:gridCol w="7239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90500">
                <a:tc>
                  <a:txBody>
                    <a:bodyPr/>
                    <a:lstStyle/>
                    <a:p>
                      <a:pPr algn="l" fontAlgn="b"/>
                      <a:r>
                        <a:rPr lang="en-US" sz="1100" u="none" strike="noStrike">
                          <a:effectLst/>
                        </a:rPr>
                        <a:t>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104</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100" u="none" strike="noStrike">
                          <a:effectLst/>
                        </a:rPr>
                        <a:t>min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100" u="none" strike="noStrike">
                          <a:effectLst/>
                        </a:rPr>
                        <a:t>max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100" u="none" strike="noStrike">
                          <a:effectLst/>
                        </a:rPr>
                        <a:t>mean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100" u="none" strike="noStrike">
                          <a:effectLst/>
                        </a:rPr>
                        <a:t>std dev</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100" u="none" strike="noStrike">
                          <a:effectLst/>
                        </a:rPr>
                        <a:t>% female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100" u="none" strike="noStrike">
                          <a:effectLst/>
                        </a:rPr>
                        <a:t>% arrested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5.8</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12" name="Title 1"/>
          <p:cNvSpPr txBox="1">
            <a:spLocks/>
          </p:cNvSpPr>
          <p:nvPr/>
        </p:nvSpPr>
        <p:spPr>
          <a:xfrm>
            <a:off x="240329" y="762000"/>
            <a:ext cx="8751271" cy="431826"/>
          </a:xfrm>
          <a:prstGeom prst="rect">
            <a:avLst/>
          </a:prstGeom>
        </p:spPr>
        <p:txBody>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a:lstStyle>
          <a:p>
            <a:r>
              <a:rPr lang="en-US" dirty="0"/>
              <a:t>Safe People: Disclosure risk online tutorial</a:t>
            </a:r>
          </a:p>
          <a:p>
            <a:endParaRPr lang="en-US" kern="0" dirty="0"/>
          </a:p>
        </p:txBody>
      </p:sp>
    </p:spTree>
    <p:extLst>
      <p:ext uri="{BB962C8B-B14F-4D97-AF65-F5344CB8AC3E}">
        <p14:creationId xmlns:p14="http://schemas.microsoft.com/office/powerpoint/2010/main" val="2406537894"/>
      </p:ext>
    </p:extLst>
  </p:cSld>
  <p:clrMapOvr>
    <a:masterClrMapping/>
  </p:clrMapOvr>
  <p:transition advTm="1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447800" y="2057400"/>
            <a:ext cx="6629400" cy="857250"/>
          </a:xfrm>
          <a:prstGeom prst="rect">
            <a:avLst/>
          </a:prstGeom>
        </p:spPr>
        <p:txBody>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a:lstStyle>
          <a:p>
            <a:pPr marL="428625" indent="-428625">
              <a:buFont typeface="Arial" pitchFamily="34" charset="0"/>
              <a:buChar char="•"/>
            </a:pPr>
            <a:r>
              <a:rPr lang="en-US" sz="2800" b="0" kern="0" dirty="0">
                <a:latin typeface="+mn-lt"/>
              </a:rPr>
              <a:t>Controlled environments allow review of outputs</a:t>
            </a:r>
          </a:p>
          <a:p>
            <a:pPr marL="771525" lvl="1" indent="-428625">
              <a:buFont typeface="Courier New" pitchFamily="49" charset="0"/>
              <a:buChar char="o"/>
            </a:pPr>
            <a:r>
              <a:rPr lang="en-US" sz="2800" b="0" kern="0" dirty="0">
                <a:latin typeface="+mn-lt"/>
              </a:rPr>
              <a:t>Remote execution systems, Virtual data enclaves, Physical enclaves</a:t>
            </a:r>
          </a:p>
          <a:p>
            <a:pPr marL="771525" lvl="1" indent="-428625">
              <a:buFont typeface="Courier New" pitchFamily="49" charset="0"/>
              <a:buChar char="o"/>
            </a:pPr>
            <a:endParaRPr lang="en-US" sz="2800" b="0" kern="0" dirty="0">
              <a:latin typeface="+mn-lt"/>
            </a:endParaRPr>
          </a:p>
          <a:p>
            <a:pPr marL="428625" indent="-428625">
              <a:buFont typeface="Arial" pitchFamily="34" charset="0"/>
              <a:buChar char="•"/>
            </a:pPr>
            <a:r>
              <a:rPr lang="en-US" sz="2800" b="0" kern="0" dirty="0">
                <a:latin typeface="+mn-lt"/>
              </a:rPr>
              <a:t>Disclosure checks may be automated, but manual review is usually necessary</a:t>
            </a:r>
          </a:p>
        </p:txBody>
      </p:sp>
      <p:sp>
        <p:nvSpPr>
          <p:cNvPr id="5" name="Title 1"/>
          <p:cNvSpPr txBox="1">
            <a:spLocks/>
          </p:cNvSpPr>
          <p:nvPr/>
        </p:nvSpPr>
        <p:spPr>
          <a:xfrm>
            <a:off x="1447800" y="1172158"/>
            <a:ext cx="6629400" cy="571500"/>
          </a:xfrm>
          <a:prstGeom prst="rect">
            <a:avLst/>
          </a:prstGeom>
        </p:spPr>
        <p:txBody>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a:lstStyle>
          <a:p>
            <a:r>
              <a:rPr lang="en-US" kern="0" dirty="0"/>
              <a:t>Safe outputs</a:t>
            </a:r>
          </a:p>
        </p:txBody>
      </p:sp>
    </p:spTree>
    <p:extLst>
      <p:ext uri="{BB962C8B-B14F-4D97-AF65-F5344CB8AC3E}">
        <p14:creationId xmlns:p14="http://schemas.microsoft.com/office/powerpoint/2010/main" val="121358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840C-0AE4-23FA-653B-7EBED07705E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6EAFE16-1371-7476-1FFC-094D6B5F83FA}"/>
              </a:ext>
            </a:extLst>
          </p:cNvPr>
          <p:cNvSpPr>
            <a:spLocks noGrp="1"/>
          </p:cNvSpPr>
          <p:nvPr>
            <p:ph idx="1"/>
          </p:nvPr>
        </p:nvSpPr>
        <p:spPr/>
        <p:txBody>
          <a:bodyPr/>
          <a:lstStyle/>
          <a:p>
            <a:pPr marL="514350" indent="-514350">
              <a:buFont typeface="+mj-lt"/>
              <a:buAutoNum type="arabicPeriod"/>
            </a:pPr>
            <a:r>
              <a:rPr lang="en-US" dirty="0"/>
              <a:t>Why is data sharing a big deal right now?</a:t>
            </a:r>
          </a:p>
          <a:p>
            <a:pPr marL="514350" indent="-514350">
              <a:buFont typeface="+mj-lt"/>
              <a:buAutoNum type="arabicPeriod"/>
            </a:pPr>
            <a:r>
              <a:rPr lang="en-US" dirty="0"/>
              <a:t>How do we share confidential data?</a:t>
            </a:r>
          </a:p>
          <a:p>
            <a:pPr marL="514350" indent="-514350">
              <a:buFont typeface="+mj-lt"/>
              <a:buAutoNum type="arabicPeriod"/>
            </a:pPr>
            <a:r>
              <a:rPr lang="en-US" dirty="0"/>
              <a:t>Data Repositories</a:t>
            </a:r>
          </a:p>
        </p:txBody>
      </p:sp>
    </p:spTree>
    <p:extLst>
      <p:ext uri="{BB962C8B-B14F-4D97-AF65-F5344CB8AC3E}">
        <p14:creationId xmlns:p14="http://schemas.microsoft.com/office/powerpoint/2010/main" val="268106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pPr algn="ctr"/>
            <a:r>
              <a:rPr lang="en-US" b="1" dirty="0"/>
              <a:t>Balancing Costs and Benefits</a:t>
            </a:r>
          </a:p>
        </p:txBody>
      </p:sp>
      <p:sp>
        <p:nvSpPr>
          <p:cNvPr id="3" name="Content Placeholder 2"/>
          <p:cNvSpPr>
            <a:spLocks noGrp="1"/>
          </p:cNvSpPr>
          <p:nvPr>
            <p:ph idx="1"/>
          </p:nvPr>
        </p:nvSpPr>
        <p:spPr>
          <a:xfrm>
            <a:off x="685800" y="1905000"/>
            <a:ext cx="7772400" cy="4114800"/>
          </a:xfrm>
        </p:spPr>
        <p:txBody>
          <a:bodyPr>
            <a:normAutofit fontScale="92500" lnSpcReduction="20000"/>
          </a:bodyPr>
          <a:lstStyle/>
          <a:p>
            <a:pPr>
              <a:spcBef>
                <a:spcPts val="1350"/>
              </a:spcBef>
            </a:pPr>
            <a:r>
              <a:rPr lang="en-US" b="1" dirty="0"/>
              <a:t>Data protection has costs</a:t>
            </a:r>
          </a:p>
          <a:p>
            <a:pPr lvl="1">
              <a:spcBef>
                <a:spcPts val="1350"/>
              </a:spcBef>
            </a:pPr>
            <a:r>
              <a:rPr lang="en-US" dirty="0"/>
              <a:t>Modifying data affects analysis</a:t>
            </a:r>
          </a:p>
          <a:p>
            <a:pPr lvl="1">
              <a:spcBef>
                <a:spcPts val="1350"/>
              </a:spcBef>
            </a:pPr>
            <a:r>
              <a:rPr lang="en-US" dirty="0"/>
              <a:t>Access restrictions impose burdens on researchers</a:t>
            </a:r>
          </a:p>
          <a:p>
            <a:pPr>
              <a:spcBef>
                <a:spcPts val="1350"/>
              </a:spcBef>
            </a:pPr>
            <a:r>
              <a:rPr lang="en-US" b="1" dirty="0"/>
              <a:t>Protection measures should be proportional to risks</a:t>
            </a:r>
          </a:p>
          <a:p>
            <a:pPr>
              <a:spcBef>
                <a:spcPts val="1350"/>
              </a:spcBef>
            </a:pPr>
            <a:r>
              <a:rPr lang="en-US" b="1" dirty="0"/>
              <a:t>Two dimensions of risk</a:t>
            </a:r>
          </a:p>
          <a:p>
            <a:pPr marL="971550" lvl="1" indent="-514350">
              <a:spcBef>
                <a:spcPts val="1350"/>
              </a:spcBef>
              <a:buFont typeface="+mj-lt"/>
              <a:buAutoNum type="arabicPeriod"/>
            </a:pPr>
            <a:r>
              <a:rPr lang="en-US" dirty="0"/>
              <a:t>Probability that an individual can be re-identified</a:t>
            </a:r>
          </a:p>
          <a:p>
            <a:pPr marL="971550" lvl="1" indent="-514350">
              <a:spcBef>
                <a:spcPts val="1350"/>
              </a:spcBef>
              <a:buFont typeface="+mj-lt"/>
              <a:buAutoNum type="arabicPeriod"/>
            </a:pPr>
            <a:r>
              <a:rPr lang="en-US" dirty="0"/>
              <a:t>Severity of harm resulting from re-identification</a:t>
            </a:r>
          </a:p>
          <a:p>
            <a:pPr>
              <a:spcBef>
                <a:spcPts val="1350"/>
              </a:spcBef>
            </a:pPr>
            <a:endParaRPr lang="en-US" dirty="0"/>
          </a:p>
        </p:txBody>
      </p:sp>
    </p:spTree>
    <p:extLst>
      <p:ext uri="{BB962C8B-B14F-4D97-AF65-F5344CB8AC3E}">
        <p14:creationId xmlns:p14="http://schemas.microsoft.com/office/powerpoint/2010/main" val="153033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6" end="6"/>
                                            </p:txEl>
                                          </p:spTgt>
                                        </p:tgtEl>
                                        <p:attrNameLst>
                                          <p:attrName>style.fontWeight</p:attrName>
                                        </p:attrNameLst>
                                      </p:cBhvr>
                                      <p:to>
                                        <p:strVal val="bold"/>
                                      </p:to>
                                    </p:set>
                                  </p:childTnLst>
                                </p:cTn>
                              </p:par>
                              <p:par>
                                <p:cTn id="9" presetID="21" presetClass="emph" presetSubtype="0" fill="hold" nodeType="withEffect">
                                  <p:stCondLst>
                                    <p:cond delay="0"/>
                                  </p:stCondLst>
                                  <p:iterate type="lt">
                                    <p:tmPct val="0"/>
                                  </p:iterate>
                                  <p:childTnLst>
                                    <p:animClr clrSpc="hsl" dir="cw">
                                      <p:cBhvr override="childStyle">
                                        <p:cTn id="10" dur="500" fill="hold"/>
                                        <p:tgtEl>
                                          <p:spTgt spid="3">
                                            <p:txEl>
                                              <p:pRg st="5" end="5"/>
                                            </p:txEl>
                                          </p:spTgt>
                                        </p:tgtEl>
                                        <p:attrNameLst>
                                          <p:attrName>style.color</p:attrName>
                                        </p:attrNameLst>
                                      </p:cBhvr>
                                      <p:by>
                                        <p:hsl h="7200000" s="0" l="0"/>
                                      </p:by>
                                    </p:animClr>
                                    <p:animClr clrSpc="hsl" dir="cw">
                                      <p:cBhvr>
                                        <p:cTn id="11" dur="500" fill="hold"/>
                                        <p:tgtEl>
                                          <p:spTgt spid="3">
                                            <p:txEl>
                                              <p:pRg st="5" end="5"/>
                                            </p:txEl>
                                          </p:spTgt>
                                        </p:tgtEl>
                                        <p:attrNameLst>
                                          <p:attrName>fillcolor</p:attrName>
                                        </p:attrNameLst>
                                      </p:cBhvr>
                                      <p:by>
                                        <p:hsl h="7200000" s="0" l="0"/>
                                      </p:by>
                                    </p:animClr>
                                    <p:animClr clrSpc="hsl" dir="cw">
                                      <p:cBhvr>
                                        <p:cTn id="12" dur="500" fill="hold"/>
                                        <p:tgtEl>
                                          <p:spTgt spid="3">
                                            <p:txEl>
                                              <p:pRg st="5" end="5"/>
                                            </p:txEl>
                                          </p:spTgt>
                                        </p:tgtEl>
                                        <p:attrNameLst>
                                          <p:attrName>stroke.color</p:attrName>
                                        </p:attrNameLst>
                                      </p:cBhvr>
                                      <p:by>
                                        <p:hsl h="7200000" s="0" l="0"/>
                                      </p:by>
                                    </p:animClr>
                                    <p:set>
                                      <p:cBhvr>
                                        <p:cTn id="13" dur="500" fill="hold"/>
                                        <p:tgtEl>
                                          <p:spTgt spid="3">
                                            <p:txEl>
                                              <p:pRg st="5" end="5"/>
                                            </p:txEl>
                                          </p:spTgt>
                                        </p:tgtEl>
                                        <p:attrNameLst>
                                          <p:attrName>fill.type</p:attrName>
                                        </p:attrNameLst>
                                      </p:cBhvr>
                                      <p:to>
                                        <p:strVal val="solid"/>
                                      </p:to>
                                    </p:set>
                                  </p:childTnLst>
                                </p:cTn>
                              </p:par>
                              <p:par>
                                <p:cTn id="14" presetID="21" presetClass="emph" presetSubtype="0" fill="hold" nodeType="withEffect">
                                  <p:stCondLst>
                                    <p:cond delay="0"/>
                                  </p:stCondLst>
                                  <p:iterate type="lt">
                                    <p:tmPct val="0"/>
                                  </p:iterate>
                                  <p:childTnLst>
                                    <p:animClr clrSpc="hsl" dir="cw">
                                      <p:cBhvr override="childStyle">
                                        <p:cTn id="15" dur="500" fill="hold"/>
                                        <p:tgtEl>
                                          <p:spTgt spid="3">
                                            <p:txEl>
                                              <p:pRg st="6" end="6"/>
                                            </p:txEl>
                                          </p:spTgt>
                                        </p:tgtEl>
                                        <p:attrNameLst>
                                          <p:attrName>style.color</p:attrName>
                                        </p:attrNameLst>
                                      </p:cBhvr>
                                      <p:by>
                                        <p:hsl h="7200000" s="0" l="0"/>
                                      </p:by>
                                    </p:animClr>
                                    <p:animClr clrSpc="hsl" dir="cw">
                                      <p:cBhvr>
                                        <p:cTn id="16" dur="500" fill="hold"/>
                                        <p:tgtEl>
                                          <p:spTgt spid="3">
                                            <p:txEl>
                                              <p:pRg st="6" end="6"/>
                                            </p:txEl>
                                          </p:spTgt>
                                        </p:tgtEl>
                                        <p:attrNameLst>
                                          <p:attrName>fillcolor</p:attrName>
                                        </p:attrNameLst>
                                      </p:cBhvr>
                                      <p:by>
                                        <p:hsl h="7200000" s="0" l="0"/>
                                      </p:by>
                                    </p:animClr>
                                    <p:animClr clrSpc="hsl" dir="cw">
                                      <p:cBhvr>
                                        <p:cTn id="17" dur="500" fill="hold"/>
                                        <p:tgtEl>
                                          <p:spTgt spid="3">
                                            <p:txEl>
                                              <p:pRg st="6" end="6"/>
                                            </p:txEl>
                                          </p:spTgt>
                                        </p:tgtEl>
                                        <p:attrNameLst>
                                          <p:attrName>stroke.color</p:attrName>
                                        </p:attrNameLst>
                                      </p:cBhvr>
                                      <p:by>
                                        <p:hsl h="7200000" s="0" l="0"/>
                                      </p:by>
                                    </p:animClr>
                                    <p:set>
                                      <p:cBhvr>
                                        <p:cTn id="18"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a:xfrm>
            <a:off x="0" y="694059"/>
            <a:ext cx="5333960" cy="1143000"/>
          </a:xfrm>
        </p:spPr>
        <p:txBody>
          <a:bodyPr/>
          <a:lstStyle/>
          <a:p>
            <a:pPr eaLnBrk="1" hangingPunct="1"/>
            <a:r>
              <a:rPr lang="en-US" sz="3200" dirty="0">
                <a:ea typeface="ＭＳ Ｐゴシック" pitchFamily="34" charset="-128"/>
              </a:rPr>
              <a:t>Gradient of Risk &amp; Restriction</a:t>
            </a:r>
          </a:p>
        </p:txBody>
      </p:sp>
      <p:cxnSp>
        <p:nvCxnSpPr>
          <p:cNvPr id="29699" name="Straight Arrow Connector 5"/>
          <p:cNvCxnSpPr>
            <a:cxnSpLocks noChangeShapeType="1"/>
          </p:cNvCxnSpPr>
          <p:nvPr/>
        </p:nvCxnSpPr>
        <p:spPr bwMode="auto">
          <a:xfrm>
            <a:off x="761980" y="6000551"/>
            <a:ext cx="6858000" cy="1588"/>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00" name="Straight Arrow Connector 9"/>
          <p:cNvCxnSpPr>
            <a:cxnSpLocks noChangeShapeType="1"/>
          </p:cNvCxnSpPr>
          <p:nvPr/>
        </p:nvCxnSpPr>
        <p:spPr bwMode="auto">
          <a:xfrm rot="5400000" flipH="1" flipV="1">
            <a:off x="-1371620" y="3790751"/>
            <a:ext cx="4343400" cy="76200"/>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10"/>
          <p:cNvSpPr txBox="1"/>
          <p:nvPr/>
        </p:nvSpPr>
        <p:spPr>
          <a:xfrm rot="10800000">
            <a:off x="0" y="2499358"/>
            <a:ext cx="553998" cy="3013004"/>
          </a:xfrm>
          <a:prstGeom prst="rect">
            <a:avLst/>
          </a:prstGeom>
          <a:noFill/>
        </p:spPr>
        <p:txBody>
          <a:bodyPr vert="eaVert" wrap="none">
            <a:spAutoFit/>
          </a:bodyPr>
          <a:lstStyle/>
          <a:p>
            <a:pPr>
              <a:defRPr/>
            </a:pPr>
            <a:r>
              <a:rPr lang="en-US" b="1" dirty="0">
                <a:latin typeface="+mn-lt"/>
                <a:ea typeface="ＭＳ Ｐゴシック" charset="-128"/>
              </a:rPr>
              <a:t>Severity of Harm</a:t>
            </a:r>
          </a:p>
        </p:txBody>
      </p:sp>
      <p:sp>
        <p:nvSpPr>
          <p:cNvPr id="29702" name="TextBox 11"/>
          <p:cNvSpPr txBox="1">
            <a:spLocks noChangeArrowheads="1"/>
          </p:cNvSpPr>
          <p:nvPr/>
        </p:nvSpPr>
        <p:spPr bwMode="auto">
          <a:xfrm>
            <a:off x="2718179" y="6019800"/>
            <a:ext cx="3292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b="1" dirty="0">
                <a:latin typeface="+mj-lt"/>
              </a:rPr>
              <a:t>Probability of Disclosure</a:t>
            </a:r>
          </a:p>
        </p:txBody>
      </p:sp>
      <p:sp>
        <p:nvSpPr>
          <p:cNvPr id="13" name="TextBox 12"/>
          <p:cNvSpPr txBox="1"/>
          <p:nvPr/>
        </p:nvSpPr>
        <p:spPr>
          <a:xfrm>
            <a:off x="990580" y="4933751"/>
            <a:ext cx="1371600" cy="923925"/>
          </a:xfrm>
          <a:prstGeom prst="rect">
            <a:avLst/>
          </a:prstGeom>
          <a:solidFill>
            <a:schemeClr val="accent3">
              <a:lumMod val="40000"/>
              <a:lumOff val="60000"/>
            </a:schemeClr>
          </a:solidFill>
          <a:ln w="19050">
            <a:solidFill>
              <a:schemeClr val="tx1"/>
            </a:solidFill>
          </a:ln>
        </p:spPr>
        <p:txBody>
          <a:bodyPr>
            <a:spAutoFit/>
          </a:bodyPr>
          <a:lstStyle/>
          <a:p>
            <a:pPr algn="ctr">
              <a:defRPr/>
            </a:pPr>
            <a:r>
              <a:rPr lang="en-US" sz="1800" b="1" u="sng" dirty="0">
                <a:latin typeface="Verdana" pitchFamily="34" charset="0"/>
                <a:ea typeface="ＭＳ Ｐゴシック" charset="-128"/>
              </a:rPr>
              <a:t>Tiny Risk</a:t>
            </a:r>
          </a:p>
          <a:p>
            <a:pPr algn="ctr">
              <a:defRPr/>
            </a:pPr>
            <a:r>
              <a:rPr lang="en-US" sz="1800" b="1" dirty="0">
                <a:latin typeface="Verdana" pitchFamily="34" charset="0"/>
                <a:ea typeface="ＭＳ Ｐゴシック" charset="-128"/>
              </a:rPr>
              <a:t>Web Access</a:t>
            </a:r>
          </a:p>
        </p:txBody>
      </p:sp>
      <p:sp>
        <p:nvSpPr>
          <p:cNvPr id="14" name="TextBox 13"/>
          <p:cNvSpPr txBox="1"/>
          <p:nvPr/>
        </p:nvSpPr>
        <p:spPr>
          <a:xfrm>
            <a:off x="2438380" y="4019351"/>
            <a:ext cx="1676400" cy="923925"/>
          </a:xfrm>
          <a:prstGeom prst="rect">
            <a:avLst/>
          </a:prstGeom>
          <a:solidFill>
            <a:schemeClr val="accent3">
              <a:lumMod val="75000"/>
            </a:schemeClr>
          </a:solidFill>
          <a:ln w="19050">
            <a:solidFill>
              <a:schemeClr val="tx1"/>
            </a:solidFill>
          </a:ln>
        </p:spPr>
        <p:txBody>
          <a:bodyPr>
            <a:spAutoFit/>
          </a:bodyPr>
          <a:lstStyle/>
          <a:p>
            <a:pPr algn="ctr">
              <a:defRPr/>
            </a:pPr>
            <a:r>
              <a:rPr lang="en-US" sz="1800" b="1" u="sng" dirty="0">
                <a:solidFill>
                  <a:schemeClr val="bg2">
                    <a:lumMod val="60000"/>
                    <a:lumOff val="40000"/>
                  </a:schemeClr>
                </a:solidFill>
                <a:latin typeface="Verdana" pitchFamily="34" charset="0"/>
                <a:ea typeface="ＭＳ Ｐゴシック" charset="-128"/>
              </a:rPr>
              <a:t>Some Risk </a:t>
            </a:r>
            <a:r>
              <a:rPr lang="en-US" sz="1800" b="1" dirty="0">
                <a:solidFill>
                  <a:schemeClr val="bg2">
                    <a:lumMod val="60000"/>
                    <a:lumOff val="40000"/>
                  </a:schemeClr>
                </a:solidFill>
                <a:latin typeface="Verdana" pitchFamily="34" charset="0"/>
                <a:ea typeface="ＭＳ Ｐゴシック" charset="-128"/>
              </a:rPr>
              <a:t>Data Use Agreement</a:t>
            </a:r>
          </a:p>
        </p:txBody>
      </p:sp>
      <p:sp>
        <p:nvSpPr>
          <p:cNvPr id="15" name="TextBox 14"/>
          <p:cNvSpPr txBox="1"/>
          <p:nvPr/>
        </p:nvSpPr>
        <p:spPr>
          <a:xfrm>
            <a:off x="4190980" y="2800151"/>
            <a:ext cx="2133600" cy="1200150"/>
          </a:xfrm>
          <a:prstGeom prst="rect">
            <a:avLst/>
          </a:prstGeom>
          <a:solidFill>
            <a:schemeClr val="accent3">
              <a:lumMod val="50000"/>
            </a:schemeClr>
          </a:solidFill>
          <a:ln w="19050">
            <a:solidFill>
              <a:schemeClr val="tx1"/>
            </a:solidFill>
          </a:ln>
        </p:spPr>
        <p:txBody>
          <a:bodyPr>
            <a:spAutoFit/>
          </a:bodyPr>
          <a:lstStyle/>
          <a:p>
            <a:pPr algn="ctr">
              <a:defRPr/>
            </a:pPr>
            <a:r>
              <a:rPr lang="en-US" sz="1800" b="1" u="sng" dirty="0">
                <a:solidFill>
                  <a:srgbClr val="F8F8F8"/>
                </a:solidFill>
                <a:latin typeface="Verdana" pitchFamily="34" charset="0"/>
                <a:ea typeface="ＭＳ Ｐゴシック" charset="-128"/>
              </a:rPr>
              <a:t>Moderate Risk</a:t>
            </a:r>
          </a:p>
          <a:p>
            <a:pPr algn="ctr">
              <a:defRPr/>
            </a:pPr>
            <a:r>
              <a:rPr lang="en-US" sz="1800" b="1" dirty="0">
                <a:solidFill>
                  <a:srgbClr val="F8F8F8"/>
                </a:solidFill>
                <a:latin typeface="Verdana" pitchFamily="34" charset="0"/>
                <a:ea typeface="ＭＳ Ｐゴシック" charset="-128"/>
              </a:rPr>
              <a:t>- Strong DUA &amp; Technology Rules</a:t>
            </a:r>
          </a:p>
        </p:txBody>
      </p:sp>
      <p:sp>
        <p:nvSpPr>
          <p:cNvPr id="16" name="TextBox 15"/>
          <p:cNvSpPr txBox="1">
            <a:spLocks noChangeArrowheads="1"/>
          </p:cNvSpPr>
          <p:nvPr/>
        </p:nvSpPr>
        <p:spPr bwMode="auto">
          <a:xfrm>
            <a:off x="5943580" y="1723826"/>
            <a:ext cx="2362200"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sz="1800" b="1" u="sng" dirty="0">
                <a:solidFill>
                  <a:schemeClr val="bg1"/>
                </a:solidFill>
                <a:latin typeface="Verdana" pitchFamily="34" charset="0"/>
              </a:rPr>
              <a:t>High Risk </a:t>
            </a:r>
            <a:r>
              <a:rPr lang="en-US" sz="1800" b="1" dirty="0">
                <a:solidFill>
                  <a:schemeClr val="bg1"/>
                </a:solidFill>
                <a:latin typeface="Verdana" pitchFamily="34" charset="0"/>
              </a:rPr>
              <a:t>Enclosed Data Center</a:t>
            </a:r>
          </a:p>
        </p:txBody>
      </p:sp>
      <p:sp>
        <p:nvSpPr>
          <p:cNvPr id="18" name="Cloud 17"/>
          <p:cNvSpPr/>
          <p:nvPr/>
        </p:nvSpPr>
        <p:spPr bwMode="auto">
          <a:xfrm>
            <a:off x="838180" y="4324151"/>
            <a:ext cx="3048020" cy="1676400"/>
          </a:xfrm>
          <a:prstGeom prst="cloud">
            <a:avLst/>
          </a:prstGeom>
          <a:solidFill>
            <a:srgbClr val="3399FF"/>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bg1"/>
                </a:solidFill>
                <a:latin typeface="+mj-lt"/>
                <a:ea typeface="ＭＳ Ｐゴシック" charset="-128"/>
              </a:rPr>
              <a:t>Simple Data: minimal harm &amp; very low chance of disclosure</a:t>
            </a:r>
          </a:p>
        </p:txBody>
      </p:sp>
      <p:grpSp>
        <p:nvGrpSpPr>
          <p:cNvPr id="2" name="Group 22"/>
          <p:cNvGrpSpPr>
            <a:grpSpLocks/>
          </p:cNvGrpSpPr>
          <p:nvPr/>
        </p:nvGrpSpPr>
        <p:grpSpPr bwMode="auto">
          <a:xfrm>
            <a:off x="2075800" y="3418956"/>
            <a:ext cx="3657600" cy="1828800"/>
            <a:chOff x="990600" y="838200"/>
            <a:chExt cx="3657600" cy="1828800"/>
          </a:xfrm>
        </p:grpSpPr>
        <p:sp>
          <p:nvSpPr>
            <p:cNvPr id="19" name="Cloud 18"/>
            <p:cNvSpPr/>
            <p:nvPr/>
          </p:nvSpPr>
          <p:spPr bwMode="auto">
            <a:xfrm>
              <a:off x="990600" y="838200"/>
              <a:ext cx="3657600" cy="1828800"/>
            </a:xfrm>
            <a:prstGeom prst="cloud">
              <a:avLst/>
            </a:prstGeom>
            <a:solidFill>
              <a:srgbClr val="0066FF"/>
            </a:solidFill>
            <a:ln w="9525" cap="flat" cmpd="sng" algn="ctr">
              <a:solidFill>
                <a:schemeClr val="tx1"/>
              </a:solidFill>
              <a:prstDash val="solid"/>
              <a:round/>
              <a:headEnd type="none" w="med" len="med"/>
              <a:tailEnd type="none" w="med" len="med"/>
            </a:ln>
            <a:effectLst/>
          </p:spPr>
          <p:txBody>
            <a:bodyPr/>
            <a:lstStyle/>
            <a:p>
              <a:pPr>
                <a:defRPr/>
              </a:pPr>
              <a:endParaRPr lang="en-US" sz="1600" b="1" dirty="0">
                <a:solidFill>
                  <a:schemeClr val="bg1"/>
                </a:solidFill>
                <a:latin typeface="Verdana" pitchFamily="34" charset="0"/>
                <a:ea typeface="ＭＳ Ｐゴシック" charset="-128"/>
              </a:endParaRPr>
            </a:p>
          </p:txBody>
        </p:sp>
        <p:sp>
          <p:nvSpPr>
            <p:cNvPr id="21" name="TextBox 20"/>
            <p:cNvSpPr txBox="1"/>
            <p:nvPr/>
          </p:nvSpPr>
          <p:spPr>
            <a:xfrm>
              <a:off x="1371600" y="1371600"/>
              <a:ext cx="2895600" cy="584775"/>
            </a:xfrm>
            <a:prstGeom prst="rect">
              <a:avLst/>
            </a:prstGeom>
            <a:noFill/>
          </p:spPr>
          <p:txBody>
            <a:bodyPr>
              <a:spAutoFit/>
            </a:bodyPr>
            <a:lstStyle/>
            <a:p>
              <a:pPr>
                <a:defRPr/>
              </a:pPr>
              <a:r>
                <a:rPr lang="en-US" sz="1600" b="1" dirty="0">
                  <a:solidFill>
                    <a:schemeClr val="bg1"/>
                  </a:solidFill>
                  <a:latin typeface="+mn-lt"/>
                  <a:ea typeface="ＭＳ Ｐゴシック" charset="-128"/>
                </a:rPr>
                <a:t>Complex Data: low harm &amp; low probability of disclosure</a:t>
              </a:r>
            </a:p>
          </p:txBody>
        </p:sp>
      </p:grpSp>
      <p:grpSp>
        <p:nvGrpSpPr>
          <p:cNvPr id="3" name="Group 27"/>
          <p:cNvGrpSpPr>
            <a:grpSpLocks/>
          </p:cNvGrpSpPr>
          <p:nvPr/>
        </p:nvGrpSpPr>
        <p:grpSpPr bwMode="auto">
          <a:xfrm>
            <a:off x="3349605" y="2228651"/>
            <a:ext cx="3927495" cy="2252662"/>
            <a:chOff x="3810000" y="2514600"/>
            <a:chExt cx="3657600" cy="1828800"/>
          </a:xfrm>
          <a:solidFill>
            <a:srgbClr val="0000FF"/>
          </a:solidFill>
        </p:grpSpPr>
        <p:sp>
          <p:nvSpPr>
            <p:cNvPr id="25" name="Cloud 24"/>
            <p:cNvSpPr/>
            <p:nvPr/>
          </p:nvSpPr>
          <p:spPr bwMode="auto">
            <a:xfrm>
              <a:off x="3810000" y="2514600"/>
              <a:ext cx="3657600" cy="1828800"/>
            </a:xfrm>
            <a:prstGeom prst="cloud">
              <a:avLst/>
            </a:prstGeom>
            <a:grpFill/>
            <a:ln w="9525" cap="flat" cmpd="sng" algn="ctr">
              <a:solidFill>
                <a:schemeClr val="tx1"/>
              </a:solidFill>
              <a:prstDash val="solid"/>
              <a:round/>
              <a:headEnd type="none" w="med" len="med"/>
              <a:tailEnd type="none" w="med" len="med"/>
            </a:ln>
            <a:effectLst/>
          </p:spPr>
          <p:txBody>
            <a:bodyPr/>
            <a:lstStyle/>
            <a:p>
              <a:pPr>
                <a:defRPr/>
              </a:pPr>
              <a:endParaRPr lang="en-US" sz="1600" b="1" dirty="0">
                <a:solidFill>
                  <a:schemeClr val="bg1"/>
                </a:solidFill>
                <a:latin typeface="Verdana" pitchFamily="34" charset="0"/>
                <a:ea typeface="ＭＳ Ｐゴシック" charset="-128"/>
              </a:endParaRPr>
            </a:p>
          </p:txBody>
        </p:sp>
        <p:sp>
          <p:nvSpPr>
            <p:cNvPr id="26" name="TextBox 25"/>
            <p:cNvSpPr txBox="1"/>
            <p:nvPr/>
          </p:nvSpPr>
          <p:spPr>
            <a:xfrm>
              <a:off x="4343400" y="3264419"/>
              <a:ext cx="2895600" cy="452729"/>
            </a:xfrm>
            <a:prstGeom prst="rect">
              <a:avLst/>
            </a:prstGeom>
            <a:grpFill/>
          </p:spPr>
          <p:txBody>
            <a:bodyPr anchor="ctr">
              <a:spAutoFit/>
            </a:bodyPr>
            <a:lstStyle/>
            <a:p>
              <a:pPr algn="ctr">
                <a:defRPr/>
              </a:pPr>
              <a:r>
                <a:rPr lang="en-US" sz="1600" b="1" dirty="0">
                  <a:solidFill>
                    <a:schemeClr val="bg1"/>
                  </a:solidFill>
                  <a:latin typeface="+mn-lt"/>
                  <a:ea typeface="ＭＳ Ｐゴシック" charset="-128"/>
                </a:rPr>
                <a:t>Complex  data: moderate harm &amp; re-identifiable with difficulty</a:t>
              </a:r>
            </a:p>
          </p:txBody>
        </p:sp>
      </p:grpSp>
      <p:sp>
        <p:nvSpPr>
          <p:cNvPr id="33" name="Cloud 32"/>
          <p:cNvSpPr/>
          <p:nvPr/>
        </p:nvSpPr>
        <p:spPr bwMode="auto">
          <a:xfrm>
            <a:off x="5029200" y="854577"/>
            <a:ext cx="3886200" cy="2974274"/>
          </a:xfrm>
          <a:prstGeom prst="cloud">
            <a:avLst/>
          </a:prstGeom>
          <a:solidFill>
            <a:srgbClr val="0000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bg1"/>
                </a:solidFill>
                <a:latin typeface="Verdana" pitchFamily="34" charset="0"/>
                <a:ea typeface="ＭＳ Ｐゴシック" charset="-128"/>
              </a:rPr>
              <a:t>High severity of harm &amp; highly identifiable</a:t>
            </a:r>
          </a:p>
        </p:txBody>
      </p:sp>
    </p:spTree>
    <p:extLst>
      <p:ext uri="{BB962C8B-B14F-4D97-AF65-F5344CB8AC3E}">
        <p14:creationId xmlns:p14="http://schemas.microsoft.com/office/powerpoint/2010/main" val="4254112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grpId="0" nodeType="clickEffect">
                                  <p:stCondLst>
                                    <p:cond delay="0"/>
                                  </p:stCondLst>
                                  <p:childTnLst>
                                    <p:animEffect transition="out" filter="dissolv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33" grpId="0" animBg="1"/>
      <p:bldP spid="3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4EAE-2CD8-2279-CABE-FF6E7A48E9BE}"/>
              </a:ext>
            </a:extLst>
          </p:cNvPr>
          <p:cNvSpPr>
            <a:spLocks noGrp="1"/>
          </p:cNvSpPr>
          <p:nvPr>
            <p:ph type="title"/>
          </p:nvPr>
        </p:nvSpPr>
        <p:spPr>
          <a:xfrm>
            <a:off x="685800" y="990600"/>
            <a:ext cx="7772400" cy="838200"/>
          </a:xfrm>
        </p:spPr>
        <p:txBody>
          <a:bodyPr/>
          <a:lstStyle/>
          <a:p>
            <a:r>
              <a:rPr lang="en-US" dirty="0"/>
              <a:t>3. Data Repositories</a:t>
            </a:r>
          </a:p>
        </p:txBody>
      </p:sp>
      <p:sp>
        <p:nvSpPr>
          <p:cNvPr id="3" name="Content Placeholder 2">
            <a:extLst>
              <a:ext uri="{FF2B5EF4-FFF2-40B4-BE49-F238E27FC236}">
                <a16:creationId xmlns:a16="http://schemas.microsoft.com/office/drawing/2014/main" id="{338BDA1E-A43C-B581-B5FC-B3993D569006}"/>
              </a:ext>
            </a:extLst>
          </p:cNvPr>
          <p:cNvSpPr>
            <a:spLocks noGrp="1"/>
          </p:cNvSpPr>
          <p:nvPr>
            <p:ph idx="1"/>
          </p:nvPr>
        </p:nvSpPr>
        <p:spPr>
          <a:xfrm>
            <a:off x="679382" y="1843238"/>
            <a:ext cx="8083617" cy="4114800"/>
          </a:xfrm>
        </p:spPr>
        <p:txBody>
          <a:bodyPr/>
          <a:lstStyle/>
          <a:p>
            <a:r>
              <a:rPr lang="en-US" dirty="0"/>
              <a:t>What should we expect from data repositories?</a:t>
            </a:r>
          </a:p>
          <a:p>
            <a:r>
              <a:rPr lang="en-US" dirty="0"/>
              <a:t>Certification of trusted digital repositories</a:t>
            </a:r>
          </a:p>
          <a:p>
            <a:r>
              <a:rPr lang="en-US" dirty="0"/>
              <a:t>Examples:</a:t>
            </a:r>
          </a:p>
          <a:p>
            <a:pPr lvl="1"/>
            <a:r>
              <a:rPr lang="en-US" dirty="0" err="1"/>
              <a:t>Vivli</a:t>
            </a:r>
            <a:endParaRPr lang="en-US" dirty="0"/>
          </a:p>
          <a:p>
            <a:pPr lvl="1"/>
            <a:r>
              <a:rPr lang="en-US" dirty="0" err="1"/>
              <a:t>dbGaP</a:t>
            </a:r>
            <a:endParaRPr lang="en-US" dirty="0"/>
          </a:p>
          <a:p>
            <a:pPr lvl="1"/>
            <a:r>
              <a:rPr lang="en-US" dirty="0"/>
              <a:t>ICPSR</a:t>
            </a:r>
          </a:p>
          <a:p>
            <a:r>
              <a:rPr lang="en-US" dirty="0"/>
              <a:t>Data citation</a:t>
            </a:r>
          </a:p>
        </p:txBody>
      </p:sp>
    </p:spTree>
    <p:extLst>
      <p:ext uri="{BB962C8B-B14F-4D97-AF65-F5344CB8AC3E}">
        <p14:creationId xmlns:p14="http://schemas.microsoft.com/office/powerpoint/2010/main" val="58002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we expect from data repositories?</a:t>
            </a:r>
          </a:p>
        </p:txBody>
      </p:sp>
      <p:sp>
        <p:nvSpPr>
          <p:cNvPr id="3" name="Content Placeholder 2"/>
          <p:cNvSpPr>
            <a:spLocks noGrp="1"/>
          </p:cNvSpPr>
          <p:nvPr>
            <p:ph idx="1"/>
          </p:nvPr>
        </p:nvSpPr>
        <p:spPr/>
        <p:txBody>
          <a:bodyPr/>
          <a:lstStyle/>
          <a:p>
            <a:pPr marL="0" indent="0">
              <a:buNone/>
            </a:pPr>
            <a:r>
              <a:rPr lang="en-US" dirty="0"/>
              <a:t>Scientific data should be</a:t>
            </a:r>
          </a:p>
          <a:p>
            <a:r>
              <a:rPr lang="en-US" dirty="0"/>
              <a:t>Discoverable – Searchable catalog</a:t>
            </a:r>
          </a:p>
          <a:p>
            <a:r>
              <a:rPr lang="en-US" dirty="0"/>
              <a:t>Meaningful – Curated and documented</a:t>
            </a:r>
          </a:p>
          <a:p>
            <a:r>
              <a:rPr lang="en-US" dirty="0"/>
              <a:t>Usable – Accessible in non-proprietary formats</a:t>
            </a:r>
          </a:p>
          <a:p>
            <a:r>
              <a:rPr lang="en-US" dirty="0"/>
              <a:t>Citable – Citations with persistent identifiers</a:t>
            </a:r>
          </a:p>
          <a:p>
            <a:r>
              <a:rPr lang="en-US" dirty="0"/>
              <a:t>Trustworthy – Transparent procedures</a:t>
            </a:r>
          </a:p>
          <a:p>
            <a:r>
              <a:rPr lang="en-US" dirty="0"/>
              <a:t>Persistent – Sustainable organizations</a:t>
            </a:r>
          </a:p>
        </p:txBody>
      </p:sp>
    </p:spTree>
    <p:extLst>
      <p:ext uri="{BB962C8B-B14F-4D97-AF65-F5344CB8AC3E}">
        <p14:creationId xmlns:p14="http://schemas.microsoft.com/office/powerpoint/2010/main" val="274100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199" y="1864831"/>
            <a:ext cx="5852615" cy="1754326"/>
          </a:xfrm>
          <a:prstGeom prst="rect">
            <a:avLst/>
          </a:prstGeom>
        </p:spPr>
        <p:txBody>
          <a:bodyPr wrap="square">
            <a:spAutoFit/>
          </a:bodyPr>
          <a:lstStyle/>
          <a:p>
            <a:pPr marL="214313" indent="-214313">
              <a:buFont typeface="Arial" panose="020B0604020202020204" pitchFamily="34" charset="0"/>
              <a:buChar char="•"/>
            </a:pPr>
            <a:r>
              <a:rPr lang="en-US" sz="1800" dirty="0">
                <a:latin typeface="+mn-lt"/>
              </a:rPr>
              <a:t>16 guidelines</a:t>
            </a:r>
          </a:p>
          <a:p>
            <a:pPr marL="214313" indent="-214313">
              <a:buFont typeface="Arial" panose="020B0604020202020204" pitchFamily="34" charset="0"/>
              <a:buChar char="•"/>
            </a:pPr>
            <a:r>
              <a:rPr lang="en-US" sz="1800" dirty="0">
                <a:latin typeface="+mn-lt"/>
              </a:rPr>
              <a:t>Self-assessment with peer review</a:t>
            </a:r>
          </a:p>
          <a:p>
            <a:pPr marL="214313" indent="-214313">
              <a:buFont typeface="Arial" panose="020B0604020202020204" pitchFamily="34" charset="0"/>
              <a:buChar char="•"/>
            </a:pPr>
            <a:r>
              <a:rPr lang="en-US" sz="1800" dirty="0">
                <a:latin typeface="+mn-lt"/>
              </a:rPr>
              <a:t>70+ certified</a:t>
            </a:r>
          </a:p>
          <a:p>
            <a:pPr marL="214313" indent="-214313">
              <a:buFont typeface="Arial" panose="020B0604020202020204" pitchFamily="34" charset="0"/>
              <a:buChar char="•"/>
            </a:pPr>
            <a:r>
              <a:rPr lang="en-US" sz="1800" dirty="0">
                <a:latin typeface="+mn-lt"/>
              </a:rPr>
              <a:t>Archaeology, environmental science, geoscience, oceanography, seismology, social sciences, space science, traumatic brain injury research, …  </a:t>
            </a:r>
          </a:p>
        </p:txBody>
      </p:sp>
      <p:sp>
        <p:nvSpPr>
          <p:cNvPr id="11" name="Rectangle 2"/>
          <p:cNvSpPr txBox="1">
            <a:spLocks noChangeArrowheads="1"/>
          </p:cNvSpPr>
          <p:nvPr/>
        </p:nvSpPr>
        <p:spPr>
          <a:xfrm>
            <a:off x="2932140" y="3619157"/>
            <a:ext cx="5616178" cy="1620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altLang="en-US" sz="3300" b="1" dirty="0">
              <a:latin typeface="+mn-lt"/>
              <a:ea typeface="ＭＳ Ｐゴシック" panose="020B0600070205080204" pitchFamily="34" charset="-128"/>
            </a:endParaRPr>
          </a:p>
        </p:txBody>
      </p:sp>
      <p:sp>
        <p:nvSpPr>
          <p:cNvPr id="12" name="Rectangle 11"/>
          <p:cNvSpPr/>
          <p:nvPr/>
        </p:nvSpPr>
        <p:spPr>
          <a:xfrm>
            <a:off x="717509" y="4269256"/>
            <a:ext cx="1521570" cy="461665"/>
          </a:xfrm>
          <a:prstGeom prst="rect">
            <a:avLst/>
          </a:prstGeom>
        </p:spPr>
        <p:txBody>
          <a:bodyPr wrap="none">
            <a:spAutoFit/>
          </a:bodyPr>
          <a:lstStyle/>
          <a:p>
            <a:r>
              <a:rPr lang="en-US" altLang="en-US" dirty="0">
                <a:latin typeface="+mn-lt"/>
                <a:ea typeface="ＭＳ Ｐゴシック" panose="020B0600070205080204" pitchFamily="34" charset="-128"/>
              </a:rPr>
              <a:t>ISO 16363</a:t>
            </a:r>
            <a:r>
              <a:rPr lang="en-US" altLang="en-US" b="1" dirty="0">
                <a:latin typeface="+mn-lt"/>
                <a:ea typeface="ＭＳ Ｐゴシック" panose="020B0600070205080204" pitchFamily="34" charset="-128"/>
              </a:rPr>
              <a:t> </a:t>
            </a:r>
            <a:endParaRPr lang="en-US" dirty="0">
              <a:latin typeface="+mn-lt"/>
            </a:endParaRPr>
          </a:p>
        </p:txBody>
      </p:sp>
      <p:sp>
        <p:nvSpPr>
          <p:cNvPr id="14" name="TextBox 13"/>
          <p:cNvSpPr txBox="1"/>
          <p:nvPr/>
        </p:nvSpPr>
        <p:spPr>
          <a:xfrm>
            <a:off x="2362200" y="4187745"/>
            <a:ext cx="5715000" cy="923330"/>
          </a:xfrm>
          <a:prstGeom prst="rect">
            <a:avLst/>
          </a:prstGeom>
          <a:noFill/>
        </p:spPr>
        <p:txBody>
          <a:bodyPr wrap="square" rtlCol="0">
            <a:spAutoFit/>
          </a:bodyPr>
          <a:lstStyle/>
          <a:p>
            <a:pPr marL="214313" indent="-214313">
              <a:buFont typeface="Arial" panose="020B0604020202020204" pitchFamily="34" charset="0"/>
              <a:buChar char="•"/>
            </a:pPr>
            <a:r>
              <a:rPr lang="en-US" sz="1800" dirty="0">
                <a:latin typeface="+mn-lt"/>
              </a:rPr>
              <a:t>Based on </a:t>
            </a:r>
            <a:r>
              <a:rPr lang="en-US" sz="1800" i="1" dirty="0">
                <a:latin typeface="+mn-lt"/>
              </a:rPr>
              <a:t>Trustworthy Repositories Audit &amp; Certification: Criteria and Checklist (TRAC)</a:t>
            </a:r>
          </a:p>
          <a:p>
            <a:pPr marL="214313" indent="-214313">
              <a:buFont typeface="Arial" panose="020B0604020202020204" pitchFamily="34" charset="0"/>
              <a:buChar char="•"/>
            </a:pPr>
            <a:r>
              <a:rPr lang="en-US" sz="1800" dirty="0">
                <a:latin typeface="+mn-lt"/>
              </a:rPr>
              <a:t>100+ criteria</a:t>
            </a:r>
          </a:p>
        </p:txBody>
      </p:sp>
      <p:sp>
        <p:nvSpPr>
          <p:cNvPr id="2" name="TextBox 1"/>
          <p:cNvSpPr txBox="1"/>
          <p:nvPr/>
        </p:nvSpPr>
        <p:spPr>
          <a:xfrm>
            <a:off x="543701" y="931490"/>
            <a:ext cx="7671114" cy="646331"/>
          </a:xfrm>
          <a:prstGeom prst="rect">
            <a:avLst/>
          </a:prstGeom>
          <a:noFill/>
        </p:spPr>
        <p:txBody>
          <a:bodyPr wrap="square" rtlCol="0">
            <a:spAutoFit/>
          </a:bodyPr>
          <a:lstStyle/>
          <a:p>
            <a:pPr algn="ctr"/>
            <a:r>
              <a:rPr lang="en-US" sz="3600" dirty="0">
                <a:latin typeface="+mn-lt"/>
              </a:rPr>
              <a:t>Trusted Digital Repositories are certified</a:t>
            </a:r>
          </a:p>
        </p:txBody>
      </p:sp>
      <p:pic>
        <p:nvPicPr>
          <p:cNvPr id="3" name="Picture 2">
            <a:extLst>
              <a:ext uri="{FF2B5EF4-FFF2-40B4-BE49-F238E27FC236}">
                <a16:creationId xmlns:a16="http://schemas.microsoft.com/office/drawing/2014/main" id="{0A14B4A6-BC20-1948-5CB4-CD2AD3BBF0D5}"/>
              </a:ext>
            </a:extLst>
          </p:cNvPr>
          <p:cNvPicPr>
            <a:picLocks noChangeAspect="1"/>
          </p:cNvPicPr>
          <p:nvPr/>
        </p:nvPicPr>
        <p:blipFill>
          <a:blip r:embed="rId2"/>
          <a:stretch>
            <a:fillRect/>
          </a:stretch>
        </p:blipFill>
        <p:spPr>
          <a:xfrm>
            <a:off x="145245" y="1824318"/>
            <a:ext cx="2143125" cy="2143125"/>
          </a:xfrm>
          <a:prstGeom prst="rect">
            <a:avLst/>
          </a:prstGeom>
        </p:spPr>
      </p:pic>
    </p:spTree>
    <p:extLst>
      <p:ext uri="{BB962C8B-B14F-4D97-AF65-F5344CB8AC3E}">
        <p14:creationId xmlns:p14="http://schemas.microsoft.com/office/powerpoint/2010/main" val="3844206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A5F7-C244-1A29-EE15-94A030B4E8CD}"/>
              </a:ext>
            </a:extLst>
          </p:cNvPr>
          <p:cNvSpPr>
            <a:spLocks noGrp="1"/>
          </p:cNvSpPr>
          <p:nvPr>
            <p:ph idx="1"/>
          </p:nvPr>
        </p:nvSpPr>
        <p:spPr>
          <a:xfrm>
            <a:off x="577077" y="2236629"/>
            <a:ext cx="7886700" cy="3263504"/>
          </a:xfrm>
        </p:spPr>
        <p:txBody>
          <a:bodyPr>
            <a:noAutofit/>
          </a:bodyPr>
          <a:lstStyle/>
          <a:p>
            <a:r>
              <a:rPr lang="en-US" sz="2000" dirty="0"/>
              <a:t>Data sharing and analytics platform for clinical trials</a:t>
            </a:r>
          </a:p>
          <a:p>
            <a:r>
              <a:rPr lang="en-US" sz="2000" dirty="0"/>
              <a:t>Non-profit that brings together data from both academic and private industry</a:t>
            </a:r>
          </a:p>
          <a:p>
            <a:pPr lvl="1"/>
            <a:r>
              <a:rPr lang="en-US" sz="1800" dirty="0"/>
              <a:t>Members include AstraZeneca, Bayer, Biogen, Johnson &amp; Johnson, Lilly, Pfizer</a:t>
            </a:r>
          </a:p>
          <a:p>
            <a:r>
              <a:rPr lang="en-US" sz="2000" dirty="0"/>
              <a:t>Studies available from members are listed in the </a:t>
            </a:r>
            <a:r>
              <a:rPr lang="en-US" sz="2000" dirty="0" err="1"/>
              <a:t>Vivli</a:t>
            </a:r>
            <a:r>
              <a:rPr lang="en-US" sz="2000" dirty="0"/>
              <a:t> catalog</a:t>
            </a:r>
          </a:p>
          <a:p>
            <a:r>
              <a:rPr lang="en-US" sz="2000" dirty="0"/>
              <a:t>Remote access and analysis model</a:t>
            </a:r>
          </a:p>
          <a:p>
            <a:pPr lvl="1"/>
            <a:r>
              <a:rPr lang="en-US" sz="1800" dirty="0"/>
              <a:t>Data remain on secure servers at </a:t>
            </a:r>
            <a:r>
              <a:rPr lang="en-US" sz="1800" dirty="0" err="1"/>
              <a:t>Vivli</a:t>
            </a:r>
            <a:endParaRPr lang="en-US" sz="1800" dirty="0"/>
          </a:p>
          <a:p>
            <a:r>
              <a:rPr lang="en-US" sz="2000" dirty="0"/>
              <a:t>Access procedure</a:t>
            </a:r>
          </a:p>
          <a:p>
            <a:pPr lvl="1"/>
            <a:r>
              <a:rPr lang="en-US" sz="1800" dirty="0"/>
              <a:t>Data contributor checks feasibility of request</a:t>
            </a:r>
          </a:p>
          <a:p>
            <a:pPr lvl="1"/>
            <a:r>
              <a:rPr lang="en-US" sz="1800" dirty="0"/>
              <a:t>Independent Review Panel evaluates merits of research proposal</a:t>
            </a:r>
          </a:p>
          <a:p>
            <a:pPr lvl="1"/>
            <a:r>
              <a:rPr lang="en-US" sz="1800" dirty="0"/>
              <a:t>Data Use Agreement between </a:t>
            </a:r>
            <a:r>
              <a:rPr lang="en-US" sz="1800" dirty="0" err="1"/>
              <a:t>Vivli</a:t>
            </a:r>
            <a:r>
              <a:rPr lang="en-US" sz="1800" dirty="0"/>
              <a:t> and researcher’s university</a:t>
            </a:r>
          </a:p>
          <a:p>
            <a:pPr lvl="1"/>
            <a:endParaRPr lang="en-US" sz="2000" dirty="0"/>
          </a:p>
          <a:p>
            <a:endParaRPr lang="en-US" sz="2000" dirty="0"/>
          </a:p>
          <a:p>
            <a:pPr lvl="1"/>
            <a:endParaRPr lang="en-US" sz="2000" dirty="0"/>
          </a:p>
          <a:p>
            <a:pPr lvl="1"/>
            <a:endParaRPr lang="en-US" sz="2000" dirty="0"/>
          </a:p>
        </p:txBody>
      </p:sp>
      <p:pic>
        <p:nvPicPr>
          <p:cNvPr id="4" name="Picture 3">
            <a:extLst>
              <a:ext uri="{FF2B5EF4-FFF2-40B4-BE49-F238E27FC236}">
                <a16:creationId xmlns:a16="http://schemas.microsoft.com/office/drawing/2014/main" id="{F25C3DD5-2E64-9C41-100B-8D9E97EA6792}"/>
              </a:ext>
            </a:extLst>
          </p:cNvPr>
          <p:cNvPicPr>
            <a:picLocks noChangeAspect="1"/>
          </p:cNvPicPr>
          <p:nvPr/>
        </p:nvPicPr>
        <p:blipFill>
          <a:blip r:embed="rId2"/>
          <a:stretch>
            <a:fillRect/>
          </a:stretch>
        </p:blipFill>
        <p:spPr>
          <a:xfrm>
            <a:off x="756423" y="892968"/>
            <a:ext cx="3891777" cy="1369328"/>
          </a:xfrm>
          <a:prstGeom prst="rect">
            <a:avLst/>
          </a:prstGeom>
        </p:spPr>
      </p:pic>
    </p:spTree>
    <p:extLst>
      <p:ext uri="{BB962C8B-B14F-4D97-AF65-F5344CB8AC3E}">
        <p14:creationId xmlns:p14="http://schemas.microsoft.com/office/powerpoint/2010/main" val="2015270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9DF0-699C-E8F8-0817-3AB7FECCE57F}"/>
              </a:ext>
            </a:extLst>
          </p:cNvPr>
          <p:cNvSpPr>
            <a:spLocks noGrp="1"/>
          </p:cNvSpPr>
          <p:nvPr>
            <p:ph type="title"/>
          </p:nvPr>
        </p:nvSpPr>
        <p:spPr>
          <a:xfrm>
            <a:off x="628650" y="1131094"/>
            <a:ext cx="2952750" cy="994172"/>
          </a:xfrm>
        </p:spPr>
        <p:txBody>
          <a:bodyPr/>
          <a:lstStyle/>
          <a:p>
            <a:r>
              <a:rPr lang="en-US" dirty="0"/>
              <a:t>Genomic data</a:t>
            </a:r>
          </a:p>
        </p:txBody>
      </p:sp>
      <p:pic>
        <p:nvPicPr>
          <p:cNvPr id="8" name="Content Placeholder 7">
            <a:extLst>
              <a:ext uri="{FF2B5EF4-FFF2-40B4-BE49-F238E27FC236}">
                <a16:creationId xmlns:a16="http://schemas.microsoft.com/office/drawing/2014/main" id="{D5705E9B-3F18-3D65-E6CC-6D9115BDCB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695" y="1000878"/>
            <a:ext cx="2652772" cy="1010580"/>
          </a:xfrm>
        </p:spPr>
      </p:pic>
      <p:sp>
        <p:nvSpPr>
          <p:cNvPr id="9" name="TextBox 8">
            <a:extLst>
              <a:ext uri="{FF2B5EF4-FFF2-40B4-BE49-F238E27FC236}">
                <a16:creationId xmlns:a16="http://schemas.microsoft.com/office/drawing/2014/main" id="{AB4E3951-86E3-A02A-9820-E0A3F3310087}"/>
              </a:ext>
            </a:extLst>
          </p:cNvPr>
          <p:cNvSpPr txBox="1"/>
          <p:nvPr/>
        </p:nvSpPr>
        <p:spPr>
          <a:xfrm>
            <a:off x="529542" y="2437194"/>
            <a:ext cx="8160152" cy="3416320"/>
          </a:xfrm>
          <a:prstGeom prst="rect">
            <a:avLst/>
          </a:prstGeom>
          <a:noFill/>
        </p:spPr>
        <p:txBody>
          <a:bodyPr wrap="square" rtlCol="0">
            <a:spAutoFit/>
          </a:bodyPr>
          <a:lstStyle/>
          <a:p>
            <a:pPr marL="214313" indent="-214313">
              <a:buFont typeface="Arial" panose="020B0604020202020204" pitchFamily="34" charset="0"/>
              <a:buChar char="•"/>
            </a:pPr>
            <a:r>
              <a:rPr lang="en-US" sz="1800" dirty="0">
                <a:latin typeface="+mn-lt"/>
              </a:rPr>
              <a:t>NIH funded researchers are required to deposit genomic data in </a:t>
            </a:r>
            <a:r>
              <a:rPr lang="en-US" sz="1800" dirty="0" err="1">
                <a:latin typeface="+mn-lt"/>
              </a:rPr>
              <a:t>dbGaP</a:t>
            </a:r>
            <a:endParaRPr lang="en-US" sz="1800" dirty="0">
              <a:latin typeface="+mn-lt"/>
            </a:endParaRPr>
          </a:p>
          <a:p>
            <a:pPr marL="214313" indent="-214313">
              <a:buFont typeface="Arial" panose="020B0604020202020204" pitchFamily="34" charset="0"/>
              <a:buChar char="•"/>
            </a:pPr>
            <a:r>
              <a:rPr lang="en-US" sz="1800" dirty="0">
                <a:latin typeface="+mn-lt"/>
              </a:rPr>
              <a:t>Access to </a:t>
            </a:r>
            <a:r>
              <a:rPr lang="en-US" sz="1800" dirty="0" err="1">
                <a:latin typeface="+mn-lt"/>
              </a:rPr>
              <a:t>dbGAP</a:t>
            </a:r>
            <a:r>
              <a:rPr lang="en-US" sz="1800" dirty="0">
                <a:latin typeface="+mn-lt"/>
              </a:rPr>
              <a:t> data</a:t>
            </a:r>
          </a:p>
          <a:p>
            <a:pPr marL="557213" lvl="1" indent="-214313">
              <a:buFont typeface="Arial" panose="020B0604020202020204" pitchFamily="34" charset="0"/>
              <a:buChar char="•"/>
            </a:pPr>
            <a:r>
              <a:rPr lang="en-US" sz="1800" dirty="0">
                <a:latin typeface="+mn-lt"/>
              </a:rPr>
              <a:t>Access is approved for a specific project</a:t>
            </a:r>
          </a:p>
          <a:p>
            <a:pPr marL="557213" lvl="1" indent="-214313">
              <a:buFont typeface="Arial" panose="020B0604020202020204" pitchFamily="34" charset="0"/>
              <a:buChar char="•"/>
            </a:pPr>
            <a:r>
              <a:rPr lang="en-US" sz="1800" dirty="0">
                <a:latin typeface="+mn-lt"/>
              </a:rPr>
              <a:t>Reviewed by an NIH Data Access Committee</a:t>
            </a:r>
          </a:p>
          <a:p>
            <a:pPr marL="557213" lvl="1" indent="-214313">
              <a:buFont typeface="Arial" panose="020B0604020202020204" pitchFamily="34" charset="0"/>
              <a:buChar char="•"/>
            </a:pPr>
            <a:r>
              <a:rPr lang="en-US" sz="1800" dirty="0">
                <a:latin typeface="+mn-lt"/>
              </a:rPr>
              <a:t>Institution must sign Data Use Certification</a:t>
            </a:r>
          </a:p>
          <a:p>
            <a:pPr marL="557213" lvl="1" indent="-214313">
              <a:buFont typeface="Arial" panose="020B0604020202020204" pitchFamily="34" charset="0"/>
              <a:buChar char="•"/>
            </a:pPr>
            <a:endParaRPr lang="en-US" sz="1800" dirty="0">
              <a:latin typeface="+mn-lt"/>
            </a:endParaRPr>
          </a:p>
          <a:p>
            <a:pPr marL="214313" indent="-214313">
              <a:buFont typeface="Arial" panose="020B0604020202020204" pitchFamily="34" charset="0"/>
              <a:buChar char="•"/>
            </a:pPr>
            <a:r>
              <a:rPr lang="en-US" sz="1800" dirty="0" err="1">
                <a:latin typeface="+mn-lt"/>
              </a:rPr>
              <a:t>dbGaP</a:t>
            </a:r>
            <a:r>
              <a:rPr lang="en-US" sz="1800" dirty="0">
                <a:latin typeface="+mn-lt"/>
              </a:rPr>
              <a:t> data often come with limitations </a:t>
            </a:r>
          </a:p>
          <a:p>
            <a:pPr marL="671513" lvl="1" indent="-214313">
              <a:buFont typeface="Arial" panose="020B0604020202020204" pitchFamily="34" charset="0"/>
              <a:buChar char="•"/>
            </a:pPr>
            <a:r>
              <a:rPr lang="en-US" sz="1800" dirty="0">
                <a:latin typeface="+mn-lt"/>
              </a:rPr>
              <a:t>Research may be limited by disease, methodology, geography, etc.</a:t>
            </a:r>
          </a:p>
          <a:p>
            <a:pPr marL="800100" lvl="2"/>
            <a:r>
              <a:rPr lang="en-US" sz="1800" dirty="0"/>
              <a:t>“… Study data may not be used to investigate individual participant genotypes, individual pedigree structures, perceptions of racial/ethnic identity, non-maternity/paternity, and of variables that could be considered as stigmatizing an individual or group.”</a:t>
            </a:r>
          </a:p>
        </p:txBody>
      </p:sp>
    </p:spTree>
    <p:extLst>
      <p:ext uri="{BB962C8B-B14F-4D97-AF65-F5344CB8AC3E}">
        <p14:creationId xmlns:p14="http://schemas.microsoft.com/office/powerpoint/2010/main" val="3840972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17D5-1FD7-34F0-9D4A-387C7E3F9FDC}"/>
              </a:ext>
            </a:extLst>
          </p:cNvPr>
          <p:cNvSpPr>
            <a:spLocks noGrp="1"/>
          </p:cNvSpPr>
          <p:nvPr>
            <p:ph type="title"/>
          </p:nvPr>
        </p:nvSpPr>
        <p:spPr>
          <a:xfrm>
            <a:off x="685800" y="1066800"/>
            <a:ext cx="7772400" cy="533400"/>
          </a:xfrm>
        </p:spPr>
        <p:txBody>
          <a:bodyPr/>
          <a:lstStyle/>
          <a:p>
            <a:r>
              <a:rPr lang="en-US" dirty="0"/>
              <a:t>ICPSR has biomedical data too!</a:t>
            </a:r>
          </a:p>
        </p:txBody>
      </p:sp>
      <p:sp>
        <p:nvSpPr>
          <p:cNvPr id="3" name="Content Placeholder 2">
            <a:extLst>
              <a:ext uri="{FF2B5EF4-FFF2-40B4-BE49-F238E27FC236}">
                <a16:creationId xmlns:a16="http://schemas.microsoft.com/office/drawing/2014/main" id="{233D01EC-3FBD-3D11-FFDA-2F836A339A33}"/>
              </a:ext>
            </a:extLst>
          </p:cNvPr>
          <p:cNvSpPr>
            <a:spLocks noGrp="1"/>
          </p:cNvSpPr>
          <p:nvPr>
            <p:ph idx="1"/>
          </p:nvPr>
        </p:nvSpPr>
        <p:spPr>
          <a:xfrm>
            <a:off x="685800" y="1676400"/>
            <a:ext cx="7772400" cy="4114800"/>
          </a:xfrm>
        </p:spPr>
        <p:txBody>
          <a:bodyPr/>
          <a:lstStyle/>
          <a:p>
            <a:r>
              <a:rPr lang="en-US" sz="2000" dirty="0"/>
              <a:t>Spinal Cord Injury Rehabilitation Study, United States, 2007-2010  (ICPSR 36724)</a:t>
            </a:r>
          </a:p>
          <a:p>
            <a:r>
              <a:rPr lang="en-US" sz="2000" dirty="0"/>
              <a:t>National Longitudinal Study of Adolescent to Adult Health (Add Health), 1994-2018  (ICPSR 21600)</a:t>
            </a:r>
          </a:p>
          <a:p>
            <a:r>
              <a:rPr lang="en-US" sz="2000" dirty="0"/>
              <a:t>Population Assessment of Tobacco and Health (PATH) Study (ICPSR 36498)</a:t>
            </a:r>
          </a:p>
          <a:p>
            <a:r>
              <a:rPr lang="en-US" sz="2000" dirty="0"/>
              <a:t>Collaborative Psychiatric Epidemiology Surveys (CPES), 2001-2003 [United States] (ICPSR 20240)</a:t>
            </a:r>
          </a:p>
          <a:p>
            <a:r>
              <a:rPr lang="en-US" sz="2000" dirty="0"/>
              <a:t>National Comorbidity Survey: Reinterview (NCS-2), 2001-2002  (ICPSR 35067)</a:t>
            </a:r>
          </a:p>
          <a:p>
            <a:r>
              <a:rPr lang="en-US" sz="2000" dirty="0"/>
              <a:t>National Health and Nutrition Examination Survey (NHANES), 2007-2008 (ICPSR 25505)</a:t>
            </a:r>
          </a:p>
          <a:p>
            <a:r>
              <a:rPr lang="en-US" sz="2000" dirty="0"/>
              <a:t>National Study of Physician Organizations (NSPO3), United States, 2012-2013 (ICPSR 38587)</a:t>
            </a:r>
          </a:p>
          <a:p>
            <a:endParaRPr lang="en-US" sz="2000" dirty="0"/>
          </a:p>
        </p:txBody>
      </p:sp>
    </p:spTree>
    <p:extLst>
      <p:ext uri="{BB962C8B-B14F-4D97-AF65-F5344CB8AC3E}">
        <p14:creationId xmlns:p14="http://schemas.microsoft.com/office/powerpoint/2010/main" val="1198925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
          <p:cNvGraphicFramePr>
            <a:graphicFrameLocks noChangeAspect="1"/>
          </p:cNvGraphicFramePr>
          <p:nvPr/>
        </p:nvGraphicFramePr>
        <p:xfrm>
          <a:off x="0" y="6350"/>
          <a:ext cx="9283700" cy="6605588"/>
        </p:xfrm>
        <a:graphic>
          <a:graphicData uri="http://schemas.openxmlformats.org/presentationml/2006/ole">
            <mc:AlternateContent xmlns:mc="http://schemas.openxmlformats.org/markup-compatibility/2006">
              <mc:Choice xmlns:v="urn:schemas-microsoft-com:vml" Requires="v">
                <p:oleObj name="Acrobat Document" r:id="rId2" imgW="23107644" imgH="16439893" progId="AcroExch.Document.7">
                  <p:embed/>
                </p:oleObj>
              </mc:Choice>
              <mc:Fallback>
                <p:oleObj name="Acrobat Document" r:id="rId2" imgW="23107644" imgH="16439893" progId="AcroExch.Document.7">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2837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4861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600200"/>
            <a:ext cx="7772400" cy="1143000"/>
          </a:xfrm>
        </p:spPr>
        <p:txBody>
          <a:bodyPr/>
          <a:lstStyle/>
          <a:p>
            <a:pPr algn="ctr"/>
            <a:r>
              <a:rPr lang="en-US" dirty="0"/>
              <a:t>Thank you</a:t>
            </a:r>
          </a:p>
        </p:txBody>
      </p:sp>
      <p:sp>
        <p:nvSpPr>
          <p:cNvPr id="7" name="Content Placeholder 6"/>
          <p:cNvSpPr>
            <a:spLocks noGrp="1"/>
          </p:cNvSpPr>
          <p:nvPr>
            <p:ph idx="1"/>
          </p:nvPr>
        </p:nvSpPr>
        <p:spPr>
          <a:xfrm>
            <a:off x="685800" y="2971800"/>
            <a:ext cx="7772400" cy="4114800"/>
          </a:xfrm>
        </p:spPr>
        <p:txBody>
          <a:bodyPr/>
          <a:lstStyle/>
          <a:p>
            <a:pPr marL="0" indent="0" algn="ctr">
              <a:buNone/>
            </a:pPr>
            <a:r>
              <a:rPr lang="en-US" dirty="0"/>
              <a:t>George Alter</a:t>
            </a:r>
          </a:p>
          <a:p>
            <a:pPr marL="0" indent="0" algn="ctr">
              <a:buNone/>
            </a:pPr>
            <a:r>
              <a:rPr lang="en-US" dirty="0"/>
              <a:t>altergc@umich.edu</a:t>
            </a:r>
          </a:p>
        </p:txBody>
      </p:sp>
    </p:spTree>
    <p:extLst>
      <p:ext uri="{BB962C8B-B14F-4D97-AF65-F5344CB8AC3E}">
        <p14:creationId xmlns:p14="http://schemas.microsoft.com/office/powerpoint/2010/main" val="385784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5813-C70F-32A0-80FA-B5F698589841}"/>
              </a:ext>
            </a:extLst>
          </p:cNvPr>
          <p:cNvSpPr>
            <a:spLocks noGrp="1"/>
          </p:cNvSpPr>
          <p:nvPr>
            <p:ph type="title"/>
          </p:nvPr>
        </p:nvSpPr>
        <p:spPr>
          <a:xfrm>
            <a:off x="685800" y="1066800"/>
            <a:ext cx="7772400" cy="609600"/>
          </a:xfrm>
        </p:spPr>
        <p:txBody>
          <a:bodyPr/>
          <a:lstStyle/>
          <a:p>
            <a:r>
              <a:rPr lang="en-US" dirty="0"/>
              <a:t>Outline</a:t>
            </a:r>
          </a:p>
        </p:txBody>
      </p:sp>
      <p:sp>
        <p:nvSpPr>
          <p:cNvPr id="3" name="Content Placeholder 2">
            <a:extLst>
              <a:ext uri="{FF2B5EF4-FFF2-40B4-BE49-F238E27FC236}">
                <a16:creationId xmlns:a16="http://schemas.microsoft.com/office/drawing/2014/main" id="{49CF23F4-3378-040C-74ED-AAB989A30A36}"/>
              </a:ext>
            </a:extLst>
          </p:cNvPr>
          <p:cNvSpPr>
            <a:spLocks noGrp="1"/>
          </p:cNvSpPr>
          <p:nvPr>
            <p:ph idx="1"/>
          </p:nvPr>
        </p:nvSpPr>
        <p:spPr>
          <a:xfrm>
            <a:off x="609600" y="1681213"/>
            <a:ext cx="8153400" cy="4114800"/>
          </a:xfrm>
        </p:spPr>
        <p:txBody>
          <a:bodyPr/>
          <a:lstStyle/>
          <a:p>
            <a:pPr marL="514350" indent="-514350">
              <a:buFont typeface="+mj-lt"/>
              <a:buAutoNum type="arabicPeriod"/>
            </a:pPr>
            <a:r>
              <a:rPr lang="en-US" dirty="0"/>
              <a:t>Why is data sharing such a big issue?</a:t>
            </a:r>
          </a:p>
          <a:p>
            <a:pPr lvl="1"/>
            <a:r>
              <a:rPr lang="en-US" dirty="0"/>
              <a:t>Skepticism of science</a:t>
            </a:r>
          </a:p>
          <a:p>
            <a:pPr lvl="2"/>
            <a:r>
              <a:rPr lang="en-US" sz="2800" dirty="0"/>
              <a:t>Well-publicized cases of fraudulent data</a:t>
            </a:r>
          </a:p>
          <a:p>
            <a:pPr lvl="2"/>
            <a:r>
              <a:rPr lang="en-US" sz="2800" dirty="0"/>
              <a:t>Publication bias</a:t>
            </a:r>
          </a:p>
          <a:p>
            <a:pPr lvl="1"/>
            <a:r>
              <a:rPr lang="en-US" dirty="0"/>
              <a:t>Defending the legitimacy of science</a:t>
            </a:r>
          </a:p>
          <a:p>
            <a:pPr lvl="1"/>
            <a:r>
              <a:rPr lang="en-US" dirty="0"/>
              <a:t>FAIR: Findable, Accessible, Interoperable, Reusable</a:t>
            </a:r>
          </a:p>
          <a:p>
            <a:pPr marL="0" indent="0">
              <a:buNone/>
            </a:pPr>
            <a:endParaRPr lang="en-US" dirty="0"/>
          </a:p>
        </p:txBody>
      </p:sp>
    </p:spTree>
    <p:extLst>
      <p:ext uri="{BB962C8B-B14F-4D97-AF65-F5344CB8AC3E}">
        <p14:creationId xmlns:p14="http://schemas.microsoft.com/office/powerpoint/2010/main" val="14830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519A71-C852-4598-8EA8-58E1ED837319}"/>
              </a:ext>
            </a:extLst>
          </p:cNvPr>
          <p:cNvSpPr>
            <a:spLocks noGrp="1"/>
          </p:cNvSpPr>
          <p:nvPr>
            <p:ph type="title"/>
          </p:nvPr>
        </p:nvSpPr>
        <p:spPr>
          <a:xfrm>
            <a:off x="76200" y="930976"/>
            <a:ext cx="7772400" cy="1143000"/>
          </a:xfrm>
        </p:spPr>
        <p:txBody>
          <a:bodyPr/>
          <a:lstStyle/>
          <a:p>
            <a:pPr eaLnBrk="1" hangingPunct="1"/>
            <a:r>
              <a:rPr lang="en-US" altLang="en-US" dirty="0">
                <a:ea typeface="ＭＳ Ｐゴシック" panose="020B0600070205080204" pitchFamily="34" charset="-128"/>
              </a:rPr>
              <a:t>Skepticism of Science</a:t>
            </a:r>
          </a:p>
        </p:txBody>
      </p:sp>
      <p:sp>
        <p:nvSpPr>
          <p:cNvPr id="9219" name="Content Placeholder 2">
            <a:extLst>
              <a:ext uri="{FF2B5EF4-FFF2-40B4-BE49-F238E27FC236}">
                <a16:creationId xmlns:a16="http://schemas.microsoft.com/office/drawing/2014/main" id="{4D10BDD1-71A6-44DE-B0C4-0008D59933EB}"/>
              </a:ext>
            </a:extLst>
          </p:cNvPr>
          <p:cNvSpPr>
            <a:spLocks noGrp="1"/>
          </p:cNvSpPr>
          <p:nvPr>
            <p:ph idx="1"/>
          </p:nvPr>
        </p:nvSpPr>
        <p:spPr>
          <a:xfrm>
            <a:off x="76200" y="2167288"/>
            <a:ext cx="7772400" cy="4114800"/>
          </a:xfrm>
        </p:spPr>
        <p:txBody>
          <a:bodyPr/>
          <a:lstStyle/>
          <a:p>
            <a:pPr eaLnBrk="1" hangingPunct="1"/>
            <a:r>
              <a:rPr lang="en-US" altLang="en-US" dirty="0">
                <a:ea typeface="ＭＳ Ｐゴシック" panose="020B0600070205080204" pitchFamily="34" charset="-128"/>
              </a:rPr>
              <a:t>Challenges to science</a:t>
            </a:r>
          </a:p>
          <a:p>
            <a:pPr lvl="1" eaLnBrk="1" hangingPunct="1"/>
            <a:r>
              <a:rPr lang="en-US" altLang="en-US" dirty="0">
                <a:ea typeface="ＭＳ Ｐゴシック" panose="020B0600070205080204" pitchFamily="34" charset="-128"/>
              </a:rPr>
              <a:t>Fraud and Mistakes</a:t>
            </a:r>
          </a:p>
          <a:p>
            <a:pPr lvl="1" eaLnBrk="1" hangingPunct="1"/>
            <a:r>
              <a:rPr lang="en-US" altLang="en-US" dirty="0">
                <a:ea typeface="ＭＳ Ｐゴシック" panose="020B0600070205080204" pitchFamily="34" charset="-128"/>
              </a:rPr>
              <a:t>Publication bias</a:t>
            </a:r>
          </a:p>
          <a:p>
            <a:pPr marL="0" indent="0" eaLnBrk="1" hangingPunct="1">
              <a:buNone/>
            </a:pPr>
            <a:endParaRPr lang="en-US" altLang="en-US" dirty="0">
              <a:ea typeface="ＭＳ Ｐゴシック" panose="020B0600070205080204" pitchFamily="34" charset="-128"/>
            </a:endParaRPr>
          </a:p>
        </p:txBody>
      </p:sp>
      <p:pic>
        <p:nvPicPr>
          <p:cNvPr id="9220" name="Picture 2">
            <a:extLst>
              <a:ext uri="{FF2B5EF4-FFF2-40B4-BE49-F238E27FC236}">
                <a16:creationId xmlns:a16="http://schemas.microsoft.com/office/drawing/2014/main" id="{3D926056-D52A-4133-BA91-62370B26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30976"/>
            <a:ext cx="3581400" cy="464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519A71-C852-4598-8EA8-58E1ED837319}"/>
              </a:ext>
            </a:extLst>
          </p:cNvPr>
          <p:cNvSpPr>
            <a:spLocks noGrp="1"/>
          </p:cNvSpPr>
          <p:nvPr>
            <p:ph type="title"/>
          </p:nvPr>
        </p:nvSpPr>
        <p:spPr>
          <a:xfrm>
            <a:off x="76200" y="930976"/>
            <a:ext cx="7772400" cy="1143000"/>
          </a:xfrm>
        </p:spPr>
        <p:txBody>
          <a:bodyPr/>
          <a:lstStyle/>
          <a:p>
            <a:pPr eaLnBrk="1" hangingPunct="1"/>
            <a:r>
              <a:rPr lang="en-US" altLang="en-US" dirty="0">
                <a:ea typeface="ＭＳ Ｐゴシック" panose="020B0600070205080204" pitchFamily="34" charset="-128"/>
              </a:rPr>
              <a:t>Skepticism of Science</a:t>
            </a:r>
          </a:p>
        </p:txBody>
      </p:sp>
      <p:sp>
        <p:nvSpPr>
          <p:cNvPr id="9219" name="Content Placeholder 2">
            <a:extLst>
              <a:ext uri="{FF2B5EF4-FFF2-40B4-BE49-F238E27FC236}">
                <a16:creationId xmlns:a16="http://schemas.microsoft.com/office/drawing/2014/main" id="{4D10BDD1-71A6-44DE-B0C4-0008D59933EB}"/>
              </a:ext>
            </a:extLst>
          </p:cNvPr>
          <p:cNvSpPr>
            <a:spLocks noGrp="1"/>
          </p:cNvSpPr>
          <p:nvPr>
            <p:ph idx="1"/>
          </p:nvPr>
        </p:nvSpPr>
        <p:spPr>
          <a:xfrm>
            <a:off x="76200" y="2167288"/>
            <a:ext cx="7772400" cy="4114800"/>
          </a:xfrm>
        </p:spPr>
        <p:txBody>
          <a:bodyPr/>
          <a:lstStyle/>
          <a:p>
            <a:pPr eaLnBrk="1" hangingPunct="1"/>
            <a:r>
              <a:rPr lang="en-US" altLang="en-US" dirty="0">
                <a:ea typeface="ＭＳ Ｐゴシック" panose="020B0600070205080204" pitchFamily="34" charset="-128"/>
              </a:rPr>
              <a:t>Challenges to science</a:t>
            </a:r>
          </a:p>
          <a:p>
            <a:pPr lvl="1" eaLnBrk="1" hangingPunct="1"/>
            <a:r>
              <a:rPr lang="en-US" altLang="en-US" dirty="0">
                <a:ea typeface="ＭＳ Ｐゴシック" panose="020B0600070205080204" pitchFamily="34" charset="-128"/>
              </a:rPr>
              <a:t>Fraud and Mistakes</a:t>
            </a:r>
          </a:p>
          <a:p>
            <a:pPr lvl="1" eaLnBrk="1" hangingPunct="1"/>
            <a:r>
              <a:rPr lang="en-US" altLang="en-US" dirty="0">
                <a:ea typeface="ＭＳ Ｐゴシック" panose="020B0600070205080204" pitchFamily="34" charset="-128"/>
              </a:rPr>
              <a:t>Publication bias</a:t>
            </a:r>
          </a:p>
          <a:p>
            <a:pPr marL="0" indent="0" eaLnBrk="1" hangingPunct="1">
              <a:buNone/>
            </a:pPr>
            <a:endParaRPr lang="en-US" altLang="en-US" dirty="0">
              <a:ea typeface="ＭＳ Ｐゴシック" panose="020B0600070205080204" pitchFamily="34" charset="-128"/>
            </a:endParaRPr>
          </a:p>
        </p:txBody>
      </p:sp>
      <p:pic>
        <p:nvPicPr>
          <p:cNvPr id="9220" name="Picture 2">
            <a:extLst>
              <a:ext uri="{FF2B5EF4-FFF2-40B4-BE49-F238E27FC236}">
                <a16:creationId xmlns:a16="http://schemas.microsoft.com/office/drawing/2014/main" id="{3D926056-D52A-4133-BA91-62370B26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30976"/>
            <a:ext cx="3581400" cy="464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a:extLst>
              <a:ext uri="{FF2B5EF4-FFF2-40B4-BE49-F238E27FC236}">
                <a16:creationId xmlns:a16="http://schemas.microsoft.com/office/drawing/2014/main" id="{3DC40A18-AE2C-73F4-29DC-A760D9616AF8}"/>
              </a:ext>
            </a:extLst>
          </p:cNvPr>
          <p:cNvGrpSpPr>
            <a:grpSpLocks/>
          </p:cNvGrpSpPr>
          <p:nvPr/>
        </p:nvGrpSpPr>
        <p:grpSpPr bwMode="auto">
          <a:xfrm>
            <a:off x="0" y="0"/>
            <a:ext cx="6010275" cy="6743700"/>
            <a:chOff x="1600633" y="0"/>
            <a:chExt cx="6010275" cy="6743700"/>
          </a:xfrm>
        </p:grpSpPr>
        <p:pic>
          <p:nvPicPr>
            <p:cNvPr id="3" name="Picture 2">
              <a:extLst>
                <a:ext uri="{FF2B5EF4-FFF2-40B4-BE49-F238E27FC236}">
                  <a16:creationId xmlns:a16="http://schemas.microsoft.com/office/drawing/2014/main" id="{E8D162F7-DF90-9A08-25DD-DEE17C58B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33" y="0"/>
              <a:ext cx="6010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3B8C5087-B2B1-4E90-4F05-B6631FD58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1295400"/>
              <a:ext cx="59150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Picture 2">
            <a:extLst>
              <a:ext uri="{FF2B5EF4-FFF2-40B4-BE49-F238E27FC236}">
                <a16:creationId xmlns:a16="http://schemas.microsoft.com/office/drawing/2014/main" id="{3FEB6F61-862B-95CC-44F5-E8FFEC63C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113"/>
            <a:ext cx="5314950" cy="677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81297BA-3015-7644-BA9E-32887DDA66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12700"/>
            <a:ext cx="679132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73F56BA-C301-B5A7-2715-9AA9B5E1483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25737" y="502720"/>
            <a:ext cx="631348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D5094B5-B8E0-400C-8304-51181D8CA80E}"/>
              </a:ext>
            </a:extLst>
          </p:cNvPr>
          <p:cNvSpPr>
            <a:spLocks noGrp="1"/>
          </p:cNvSpPr>
          <p:nvPr>
            <p:ph type="title"/>
          </p:nvPr>
        </p:nvSpPr>
        <p:spPr>
          <a:xfrm>
            <a:off x="609600" y="987425"/>
            <a:ext cx="7772400" cy="534988"/>
          </a:xfrm>
        </p:spPr>
        <p:txBody>
          <a:bodyPr/>
          <a:lstStyle/>
          <a:p>
            <a:pPr eaLnBrk="1" hangingPunct="1"/>
            <a:r>
              <a:rPr lang="en-US" altLang="en-US" dirty="0">
                <a:ea typeface="ＭＳ Ｐゴシック" panose="020B0600070205080204" pitchFamily="34" charset="-128"/>
              </a:rPr>
              <a:t>Publication Bias</a:t>
            </a:r>
          </a:p>
        </p:txBody>
      </p:sp>
      <p:sp>
        <p:nvSpPr>
          <p:cNvPr id="12291" name="TextBox 3">
            <a:extLst>
              <a:ext uri="{FF2B5EF4-FFF2-40B4-BE49-F238E27FC236}">
                <a16:creationId xmlns:a16="http://schemas.microsoft.com/office/drawing/2014/main" id="{44B7B1C7-0AB6-4558-B4D8-904F4FE1117B}"/>
              </a:ext>
            </a:extLst>
          </p:cNvPr>
          <p:cNvSpPr txBox="1">
            <a:spLocks noChangeArrowheads="1"/>
          </p:cNvSpPr>
          <p:nvPr/>
        </p:nvSpPr>
        <p:spPr bwMode="auto">
          <a:xfrm>
            <a:off x="1047750" y="5489575"/>
            <a:ext cx="7334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Alan Gerber and Neil Malhotra, "Do Statistical Reporting Standards Affect What Is Published? Publication Bias in Two Leading Political Science Journals," </a:t>
            </a:r>
            <a:r>
              <a:rPr lang="en-US" altLang="en-US" sz="1800" i="1"/>
              <a:t>Quarterly Journal of Political Science</a:t>
            </a:r>
            <a:r>
              <a:rPr lang="en-US" altLang="en-US" sz="1800"/>
              <a:t>, 2008, 3: 313–326.</a:t>
            </a:r>
          </a:p>
        </p:txBody>
      </p:sp>
      <p:pic>
        <p:nvPicPr>
          <p:cNvPr id="12292" name="Picture 3">
            <a:extLst>
              <a:ext uri="{FF2B5EF4-FFF2-40B4-BE49-F238E27FC236}">
                <a16:creationId xmlns:a16="http://schemas.microsoft.com/office/drawing/2014/main" id="{E06ED50F-27CA-4B21-8A9F-7F0CD8C97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48672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4">
            <a:extLst>
              <a:ext uri="{FF2B5EF4-FFF2-40B4-BE49-F238E27FC236}">
                <a16:creationId xmlns:a16="http://schemas.microsoft.com/office/drawing/2014/main" id="{2CC2CB92-FB9B-4BCB-9374-65DD2654452B}"/>
              </a:ext>
            </a:extLst>
          </p:cNvPr>
          <p:cNvSpPr txBox="1">
            <a:spLocks noChangeArrowheads="1"/>
          </p:cNvSpPr>
          <p:nvPr/>
        </p:nvSpPr>
        <p:spPr bwMode="auto">
          <a:xfrm>
            <a:off x="3429000" y="1749425"/>
            <a:ext cx="3048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Distribution of z-scores for coefficients reported in the APSR and the AJPS.</a:t>
            </a:r>
          </a:p>
        </p:txBody>
      </p:sp>
      <p:cxnSp>
        <p:nvCxnSpPr>
          <p:cNvPr id="3" name="Straight Arrow Connector 2">
            <a:extLst>
              <a:ext uri="{FF2B5EF4-FFF2-40B4-BE49-F238E27FC236}">
                <a16:creationId xmlns:a16="http://schemas.microsoft.com/office/drawing/2014/main" id="{82D1A07C-924F-F2B8-5AC0-A75104D22A7B}"/>
              </a:ext>
            </a:extLst>
          </p:cNvPr>
          <p:cNvCxnSpPr>
            <a:cxnSpLocks/>
          </p:cNvCxnSpPr>
          <p:nvPr/>
        </p:nvCxnSpPr>
        <p:spPr bwMode="auto">
          <a:xfrm>
            <a:off x="762000" y="2971800"/>
            <a:ext cx="2286000" cy="1905000"/>
          </a:xfrm>
          <a:prstGeom prst="straightConnector1">
            <a:avLst/>
          </a:prstGeom>
          <a:ln w="38100">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11B853CA-AB15-DF68-B111-651619054CA8}"/>
              </a:ext>
            </a:extLst>
          </p:cNvPr>
          <p:cNvSpPr txBox="1"/>
          <p:nvPr/>
        </p:nvSpPr>
        <p:spPr>
          <a:xfrm>
            <a:off x="57150" y="2516485"/>
            <a:ext cx="1981200" cy="461665"/>
          </a:xfrm>
          <a:prstGeom prst="rect">
            <a:avLst/>
          </a:prstGeom>
          <a:noFill/>
        </p:spPr>
        <p:txBody>
          <a:bodyPr wrap="square" rtlCol="0">
            <a:spAutoFit/>
          </a:bodyPr>
          <a:lstStyle/>
          <a:p>
            <a:r>
              <a:rPr lang="en-US" dirty="0">
                <a:solidFill>
                  <a:srgbClr val="C00000"/>
                </a:solidFill>
              </a:rPr>
              <a:t>p-value = 0.05</a:t>
            </a:r>
          </a:p>
        </p:txBody>
      </p:sp>
    </p:spTree>
    <p:extLst>
      <p:ext uri="{BB962C8B-B14F-4D97-AF65-F5344CB8AC3E}">
        <p14:creationId xmlns:p14="http://schemas.microsoft.com/office/powerpoint/2010/main" val="25480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679A298-9756-4E06-AAD9-77B837690E7F}"/>
              </a:ext>
            </a:extLst>
          </p:cNvPr>
          <p:cNvSpPr>
            <a:spLocks noGrp="1"/>
          </p:cNvSpPr>
          <p:nvPr>
            <p:ph type="title"/>
          </p:nvPr>
        </p:nvSpPr>
        <p:spPr>
          <a:xfrm>
            <a:off x="0" y="914400"/>
            <a:ext cx="8915400" cy="838200"/>
          </a:xfrm>
        </p:spPr>
        <p:txBody>
          <a:bodyPr/>
          <a:lstStyle/>
          <a:p>
            <a:r>
              <a:rPr lang="en-US" altLang="en-US" dirty="0">
                <a:ea typeface="ＭＳ Ｐゴシック" panose="020B0600070205080204" pitchFamily="34" charset="-128"/>
              </a:rPr>
              <a:t>How do we defend the legitimacy of science?</a:t>
            </a:r>
          </a:p>
        </p:txBody>
      </p:sp>
      <p:sp>
        <p:nvSpPr>
          <p:cNvPr id="17411" name="Content Placeholder 2">
            <a:extLst>
              <a:ext uri="{FF2B5EF4-FFF2-40B4-BE49-F238E27FC236}">
                <a16:creationId xmlns:a16="http://schemas.microsoft.com/office/drawing/2014/main" id="{82802CCB-1248-4F80-A35B-5F0D0F760A6F}"/>
              </a:ext>
            </a:extLst>
          </p:cNvPr>
          <p:cNvSpPr>
            <a:spLocks noGrp="1"/>
          </p:cNvSpPr>
          <p:nvPr>
            <p:ph idx="1"/>
          </p:nvPr>
        </p:nvSpPr>
        <p:spPr>
          <a:xfrm>
            <a:off x="838200" y="1752600"/>
            <a:ext cx="7696200" cy="4114800"/>
          </a:xfrm>
        </p:spPr>
        <p:txBody>
          <a:bodyPr/>
          <a:lstStyle/>
          <a:p>
            <a:r>
              <a:rPr lang="en-US" altLang="en-US" dirty="0">
                <a:ea typeface="ＭＳ Ｐゴシック" panose="020B0600070205080204" pitchFamily="34" charset="-128"/>
              </a:rPr>
              <a:t>What distinguishes the voice of science from every other voice on TV, radio, Internet, …?</a:t>
            </a:r>
          </a:p>
          <a:p>
            <a:r>
              <a:rPr lang="en-US" altLang="en-US" dirty="0">
                <a:ea typeface="ＭＳ Ｐゴシック" panose="020B0600070205080204" pitchFamily="34" charset="-128"/>
              </a:rPr>
              <a:t>Science has norms and ethics: </a:t>
            </a:r>
          </a:p>
          <a:p>
            <a:pPr lvl="1"/>
            <a:r>
              <a:rPr lang="en-US" altLang="en-US" dirty="0">
                <a:ea typeface="ＭＳ Ｐゴシック" panose="020B0600070205080204" pitchFamily="34" charset="-128"/>
              </a:rPr>
              <a:t>Transparency</a:t>
            </a:r>
          </a:p>
          <a:p>
            <a:pPr lvl="1"/>
            <a:r>
              <a:rPr lang="en-US" altLang="en-US" dirty="0">
                <a:ea typeface="ＭＳ Ｐゴシック" panose="020B0600070205080204" pitchFamily="34" charset="-128"/>
              </a:rPr>
              <a:t>Reproducibility</a:t>
            </a:r>
          </a:p>
          <a:p>
            <a:r>
              <a:rPr lang="en-US" altLang="en-US" dirty="0">
                <a:ea typeface="ＭＳ Ｐゴシック" panose="020B0600070205080204" pitchFamily="34" charset="-128"/>
              </a:rPr>
              <a:t>Who promotes these norms?</a:t>
            </a:r>
          </a:p>
          <a:p>
            <a:pPr lvl="1"/>
            <a:r>
              <a:rPr lang="en-US" altLang="en-US" dirty="0">
                <a:ea typeface="ＭＳ Ｐゴシック" panose="020B0600070205080204" pitchFamily="34" charset="-128"/>
              </a:rPr>
              <a:t>Professional associations</a:t>
            </a:r>
          </a:p>
          <a:p>
            <a:pPr lvl="1"/>
            <a:r>
              <a:rPr lang="en-US" altLang="en-US" dirty="0">
                <a:ea typeface="ＭＳ Ｐゴシック" panose="020B0600070205080204" pitchFamily="34" charset="-128"/>
              </a:rPr>
              <a:t>Funding agencies</a:t>
            </a:r>
          </a:p>
          <a:p>
            <a:pPr lvl="1"/>
            <a:r>
              <a:rPr lang="en-US" altLang="en-US" dirty="0">
                <a:ea typeface="ＭＳ Ｐゴシック" panose="020B0600070205080204" pitchFamily="34" charset="-128"/>
              </a:rPr>
              <a:t>Journals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9017-29A8-8328-D8BA-6B35FA316C5F}"/>
              </a:ext>
            </a:extLst>
          </p:cNvPr>
          <p:cNvSpPr>
            <a:spLocks noGrp="1"/>
          </p:cNvSpPr>
          <p:nvPr>
            <p:ph type="title"/>
          </p:nvPr>
        </p:nvSpPr>
        <p:spPr/>
        <p:txBody>
          <a:bodyPr/>
          <a:lstStyle/>
          <a:p>
            <a:r>
              <a:rPr lang="en-US" dirty="0"/>
              <a:t>Data Access and Research Transparency</a:t>
            </a:r>
          </a:p>
        </p:txBody>
      </p:sp>
      <p:sp>
        <p:nvSpPr>
          <p:cNvPr id="3" name="Content Placeholder 2">
            <a:extLst>
              <a:ext uri="{FF2B5EF4-FFF2-40B4-BE49-F238E27FC236}">
                <a16:creationId xmlns:a16="http://schemas.microsoft.com/office/drawing/2014/main" id="{EECB7256-EC28-6853-8E30-1F71D6C79095}"/>
              </a:ext>
            </a:extLst>
          </p:cNvPr>
          <p:cNvSpPr>
            <a:spLocks noGrp="1"/>
          </p:cNvSpPr>
          <p:nvPr>
            <p:ph idx="1"/>
          </p:nvPr>
        </p:nvSpPr>
        <p:spPr/>
        <p:txBody>
          <a:bodyPr/>
          <a:lstStyle/>
          <a:p>
            <a:r>
              <a:rPr lang="en-US" dirty="0"/>
              <a:t>Professional associations are making data sharing an ethical standard</a:t>
            </a:r>
          </a:p>
          <a:p>
            <a:r>
              <a:rPr lang="en-US" dirty="0"/>
              <a:t>Data sharing is required by funding agencies </a:t>
            </a:r>
          </a:p>
          <a:p>
            <a:pPr lvl="1"/>
            <a:r>
              <a:rPr lang="en-US" dirty="0"/>
              <a:t>NIH, NSF, Gates</a:t>
            </a:r>
          </a:p>
          <a:p>
            <a:r>
              <a:rPr lang="en-US" dirty="0"/>
              <a:t>Many journals require deposit of </a:t>
            </a:r>
            <a:r>
              <a:rPr lang="en-US" b="1" dirty="0"/>
              <a:t>data and program code</a:t>
            </a:r>
            <a:r>
              <a:rPr lang="en-US" dirty="0"/>
              <a:t> in a trusted repository</a:t>
            </a:r>
          </a:p>
          <a:p>
            <a:pPr marL="0" indent="0">
              <a:buNone/>
            </a:pPr>
            <a:endParaRPr lang="en-US" dirty="0"/>
          </a:p>
        </p:txBody>
      </p:sp>
    </p:spTree>
    <p:extLst>
      <p:ext uri="{BB962C8B-B14F-4D97-AF65-F5344CB8AC3E}">
        <p14:creationId xmlns:p14="http://schemas.microsoft.com/office/powerpoint/2010/main" val="3755176550"/>
      </p:ext>
    </p:extLst>
  </p:cSld>
  <p:clrMapOvr>
    <a:masterClrMapping/>
  </p:clrMapOvr>
</p:sld>
</file>

<file path=ppt/theme/theme1.xml><?xml version="1.0" encoding="utf-8"?>
<a:theme xmlns:a="http://schemas.openxmlformats.org/drawingml/2006/main" name="ICPSR-blackbar-presentation (1)">
  <a:themeElements>
    <a:clrScheme name="icpsr-bright">
      <a:dk1>
        <a:srgbClr val="0C266C"/>
      </a:dk1>
      <a:lt1>
        <a:srgbClr val="E7EFFF"/>
      </a:lt1>
      <a:dk2>
        <a:srgbClr val="0C266C"/>
      </a:dk2>
      <a:lt2>
        <a:srgbClr val="A5B3CA"/>
      </a:lt2>
      <a:accent1>
        <a:srgbClr val="405379"/>
      </a:accent1>
      <a:accent2>
        <a:srgbClr val="F76108"/>
      </a:accent2>
      <a:accent3>
        <a:srgbClr val="A50859"/>
      </a:accent3>
      <a:accent4>
        <a:srgbClr val="60246D"/>
      </a:accent4>
      <a:accent5>
        <a:srgbClr val="23636E"/>
      </a:accent5>
      <a:accent6>
        <a:srgbClr val="F99509"/>
      </a:accent6>
      <a:hlink>
        <a:srgbClr val="1654FE"/>
      </a:hlink>
      <a:folHlink>
        <a:srgbClr val="7ABC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ICPSR_blue_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PSR_blue_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PSR_blue_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PSR_blue_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PSR_blue_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PSR_blue_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PSR_blue_tex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PSR_blue_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PSR_blue_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PSR_blue_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PSR_blue_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PSR_blue_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ICPSR-blackbar-presentation (1)</Template>
  <TotalTime>1863</TotalTime>
  <Words>2128</Words>
  <Application>Microsoft Office PowerPoint</Application>
  <PresentationFormat>On-screen Show (4:3)</PresentationFormat>
  <Paragraphs>302</Paragraphs>
  <Slides>39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Courier New</vt:lpstr>
      <vt:lpstr>Times</vt:lpstr>
      <vt:lpstr>Verdana</vt:lpstr>
      <vt:lpstr>ICPSR-blackbar-presentation (1)</vt:lpstr>
      <vt:lpstr>Acrobat Document</vt:lpstr>
      <vt:lpstr>Sharing Confidential and Sensitive Data</vt:lpstr>
      <vt:lpstr>About me</vt:lpstr>
      <vt:lpstr>Outline</vt:lpstr>
      <vt:lpstr>Outline</vt:lpstr>
      <vt:lpstr>Skepticism of Science</vt:lpstr>
      <vt:lpstr>Skepticism of Science</vt:lpstr>
      <vt:lpstr>Publication Bias</vt:lpstr>
      <vt:lpstr>How do we defend the legitimacy of science?</vt:lpstr>
      <vt:lpstr>Data Access and Research Transparency</vt:lpstr>
      <vt:lpstr>Research Transparency is Ethical Research</vt:lpstr>
      <vt:lpstr>Findable, Accessible, Interoperable, Reusable (FAIR)</vt:lpstr>
      <vt:lpstr>Findable, Accessible, Interoperable, Reusable (FAIR)</vt:lpstr>
      <vt:lpstr>Outline</vt:lpstr>
      <vt:lpstr>Confidentiality and Ethical Research </vt:lpstr>
      <vt:lpstr>Why is confidentiality so important?</vt:lpstr>
      <vt:lpstr>Why isn’t HIPAA enough?</vt:lpstr>
      <vt:lpstr>Who are We Afraid of?</vt:lpstr>
      <vt:lpstr>Deductive Disclosure</vt:lpstr>
      <vt:lpstr>Protecting Confidential Data</vt:lpstr>
      <vt:lpstr>Safe Data</vt:lpstr>
      <vt:lpstr>Safe Projects</vt:lpstr>
      <vt:lpstr>PowerPoint Presentation</vt:lpstr>
      <vt:lpstr>Virtual Data Enclave</vt:lpstr>
      <vt:lpstr>The Virtual Data Enclave (VDE) provides remote access to quantitative data in a secure environment.</vt:lpstr>
      <vt:lpstr>Safe people</vt:lpstr>
      <vt:lpstr>PowerPoint Presentation</vt:lpstr>
      <vt:lpstr>Data Use Agreement: Behavior rules </vt:lpstr>
      <vt:lpstr>PowerPoint Presentation</vt:lpstr>
      <vt:lpstr>PowerPoint Presentation</vt:lpstr>
      <vt:lpstr>Balancing Costs and Benefits</vt:lpstr>
      <vt:lpstr>Gradient of Risk &amp; Restriction</vt:lpstr>
      <vt:lpstr>3. Data Repositories</vt:lpstr>
      <vt:lpstr>What should we expect from data repositories?</vt:lpstr>
      <vt:lpstr>PowerPoint Presentation</vt:lpstr>
      <vt:lpstr>PowerPoint Presentation</vt:lpstr>
      <vt:lpstr>Genomic data</vt:lpstr>
      <vt:lpstr>ICPSR has biomedical data too!</vt:lpstr>
      <vt:lpstr>PowerPoint Presentation</vt:lpstr>
      <vt:lpstr>Thank you</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Alter, George</cp:lastModifiedBy>
  <cp:revision>53</cp:revision>
  <dcterms:created xsi:type="dcterms:W3CDTF">2012-09-10T13:21:12Z</dcterms:created>
  <dcterms:modified xsi:type="dcterms:W3CDTF">2023-04-02T16:54:09Z</dcterms:modified>
</cp:coreProperties>
</file>