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9" r:id="rId2"/>
    <p:sldId id="1430" r:id="rId3"/>
    <p:sldId id="897" r:id="rId4"/>
    <p:sldId id="1294" r:id="rId5"/>
    <p:sldId id="256" r:id="rId6"/>
    <p:sldId id="896" r:id="rId7"/>
    <p:sldId id="1330" r:id="rId8"/>
    <p:sldId id="1308" r:id="rId9"/>
    <p:sldId id="1426" r:id="rId10"/>
    <p:sldId id="1314" r:id="rId11"/>
    <p:sldId id="1431" r:id="rId12"/>
    <p:sldId id="1434" r:id="rId13"/>
    <p:sldId id="1424" r:id="rId14"/>
    <p:sldId id="1425" r:id="rId15"/>
    <p:sldId id="878" r:id="rId16"/>
    <p:sldId id="895" r:id="rId17"/>
    <p:sldId id="1335" r:id="rId18"/>
    <p:sldId id="1307" r:id="rId19"/>
    <p:sldId id="1433" r:id="rId20"/>
    <p:sldId id="260" r:id="rId21"/>
    <p:sldId id="1432" r:id="rId22"/>
    <p:sldId id="1429" r:id="rId23"/>
    <p:sldId id="459" r:id="rId24"/>
    <p:sldId id="83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A2AE"/>
    <a:srgbClr val="22549C"/>
    <a:srgbClr val="3A58A4"/>
    <a:srgbClr val="FFFFFF"/>
    <a:srgbClr val="9B69BC"/>
    <a:srgbClr val="6699FF"/>
    <a:srgbClr val="864DAD"/>
    <a:srgbClr val="404A5C"/>
    <a:srgbClr val="230871"/>
    <a:srgbClr val="575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 autoAdjust="0"/>
    <p:restoredTop sz="89065" autoAdjust="0"/>
  </p:normalViewPr>
  <p:slideViewPr>
    <p:cSldViewPr snapToGrid="0">
      <p:cViewPr varScale="1">
        <p:scale>
          <a:sx n="57" d="100"/>
          <a:sy n="57" d="100"/>
        </p:scale>
        <p:origin x="96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rgbClr val="22549C"/>
                </a:solidFill>
                <a:latin typeface="Apple Braille"/>
                <a:ea typeface="+mn-ea"/>
                <a:cs typeface="+mn-cs"/>
              </a:defRPr>
            </a:pPr>
            <a:r>
              <a:rPr lang="en-US" sz="4000" b="0" dirty="0">
                <a:solidFill>
                  <a:srgbClr val="22549C"/>
                </a:solidFill>
              </a:rPr>
              <a:t>Site Start Up Progress</a:t>
            </a:r>
          </a:p>
        </c:rich>
      </c:tx>
      <c:layout>
        <c:manualLayout>
          <c:xMode val="edge"/>
          <c:yMode val="edge"/>
          <c:x val="0.32849909776902891"/>
          <c:y val="4.1289212928295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rgbClr val="22549C"/>
              </a:solidFill>
              <a:latin typeface="Apple Braille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868922244094484"/>
          <c:y val="0.28270697534657707"/>
          <c:w val="0.63334219160104988"/>
          <c:h val="0.6568180689019895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Simplified!$B$1</c:f>
              <c:strCache>
                <c:ptCount val="1"/>
                <c:pt idx="0">
                  <c:v>Executed Contract</c:v>
                </c:pt>
              </c:strCache>
            </c:strRef>
          </c:tx>
          <c:spPr>
            <a:solidFill>
              <a:srgbClr val="BC73F3"/>
            </a:solidFill>
            <a:ln w="28575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C73F3">
                  <a:alpha val="15000"/>
                </a:srgb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58-49B9-8684-A511D8D81DD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558-49B9-8684-A511D8D81DD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558-49B9-8684-A511D8D81DD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558-49B9-8684-A511D8D81DD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558-49B9-8684-A511D8D81DD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1558-49B9-8684-A511D8D81DD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558-49B9-8684-A511D8D81DD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Simplified!$B$2:$B$15</c:f>
              <c:numCache>
                <c:formatCode>0%</c:formatCode>
                <c:ptCount val="14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  <c:pt idx="4">
                  <c:v>0.33</c:v>
                </c:pt>
                <c:pt idx="5">
                  <c:v>0.33</c:v>
                </c:pt>
                <c:pt idx="6">
                  <c:v>0.33</c:v>
                </c:pt>
                <c:pt idx="7">
                  <c:v>0.33</c:v>
                </c:pt>
                <c:pt idx="8">
                  <c:v>0.33</c:v>
                </c:pt>
                <c:pt idx="9">
                  <c:v>0.33</c:v>
                </c:pt>
                <c:pt idx="10">
                  <c:v>0.33</c:v>
                </c:pt>
                <c:pt idx="11">
                  <c:v>0.33</c:v>
                </c:pt>
                <c:pt idx="12">
                  <c:v>0.33</c:v>
                </c:pt>
                <c:pt idx="1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558-49B9-8684-A511D8D81DDC}"/>
            </c:ext>
          </c:extLst>
        </c:ser>
        <c:ser>
          <c:idx val="1"/>
          <c:order val="1"/>
          <c:tx>
            <c:strRef>
              <c:f>Simplified!$C$1</c:f>
              <c:strCache>
                <c:ptCount val="1"/>
                <c:pt idx="0">
                  <c:v>IRB Approval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 w="28575">
              <a:solidFill>
                <a:sysClr val="window" lastClr="FFFFFF">
                  <a:lumMod val="65000"/>
                </a:sysClr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1558-49B9-8684-A511D8D81DDC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1558-49B9-8684-A511D8D81DDC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1558-49B9-8684-A511D8D81DDC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1A58-4183-AB67-AD1EEDDB0DE3}"/>
              </c:ext>
            </c:extLst>
          </c:dPt>
          <c:dPt>
            <c:idx val="10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1558-49B9-8684-A511D8D81DDC}"/>
              </c:ext>
            </c:extLst>
          </c:dPt>
          <c:dPt>
            <c:idx val="11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1558-49B9-8684-A511D8D81DDC}"/>
              </c:ext>
            </c:extLst>
          </c:dPt>
          <c:dPt>
            <c:idx val="1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solidFill>
                  <a:sysClr val="window" lastClr="FFFFFF">
                    <a:lumMod val="6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Simplified!$C$2:$C$15</c:f>
              <c:numCache>
                <c:formatCode>0%</c:formatCode>
                <c:ptCount val="14"/>
                <c:pt idx="0">
                  <c:v>0.33333333333333331</c:v>
                </c:pt>
                <c:pt idx="1">
                  <c:v>0.33333333333333331</c:v>
                </c:pt>
                <c:pt idx="2">
                  <c:v>0.33333333333333331</c:v>
                </c:pt>
                <c:pt idx="3">
                  <c:v>0.33333333333333331</c:v>
                </c:pt>
                <c:pt idx="4">
                  <c:v>0.33333333333333331</c:v>
                </c:pt>
                <c:pt idx="5">
                  <c:v>0.33333333333333331</c:v>
                </c:pt>
                <c:pt idx="6">
                  <c:v>0.33333333333333331</c:v>
                </c:pt>
                <c:pt idx="7">
                  <c:v>0.33333333333333331</c:v>
                </c:pt>
                <c:pt idx="8">
                  <c:v>0.33333333333333331</c:v>
                </c:pt>
                <c:pt idx="9">
                  <c:v>0.33333333333333331</c:v>
                </c:pt>
                <c:pt idx="10">
                  <c:v>0.33333333333333331</c:v>
                </c:pt>
                <c:pt idx="11">
                  <c:v>0.33333333333333331</c:v>
                </c:pt>
                <c:pt idx="12">
                  <c:v>0.33333333333333331</c:v>
                </c:pt>
                <c:pt idx="13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1558-49B9-8684-A511D8D81DDC}"/>
            </c:ext>
          </c:extLst>
        </c:ser>
        <c:ser>
          <c:idx val="2"/>
          <c:order val="2"/>
          <c:tx>
            <c:strRef>
              <c:f>Simplified!$D$1</c:f>
              <c:strCache>
                <c:ptCount val="1"/>
                <c:pt idx="0">
                  <c:v>Equipment Available</c:v>
                </c:pt>
              </c:strCache>
            </c:strRef>
          </c:tx>
          <c:spPr>
            <a:solidFill>
              <a:srgbClr val="6699FF"/>
            </a:solidFill>
            <a:ln w="28575">
              <a:noFill/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Simplified!$D$2:$D$15</c:f>
              <c:numCache>
                <c:formatCode>0%</c:formatCode>
                <c:ptCount val="14"/>
                <c:pt idx="0">
                  <c:v>0.33333333333333331</c:v>
                </c:pt>
                <c:pt idx="1">
                  <c:v>0.33333333333333331</c:v>
                </c:pt>
                <c:pt idx="2">
                  <c:v>0.33333333333333331</c:v>
                </c:pt>
                <c:pt idx="3">
                  <c:v>0.33333333333333331</c:v>
                </c:pt>
                <c:pt idx="4">
                  <c:v>0.33333333333333331</c:v>
                </c:pt>
                <c:pt idx="5">
                  <c:v>0.33333333333333331</c:v>
                </c:pt>
                <c:pt idx="6">
                  <c:v>0.33333333333333331</c:v>
                </c:pt>
                <c:pt idx="7">
                  <c:v>0.33333333333333331</c:v>
                </c:pt>
                <c:pt idx="8">
                  <c:v>0.33333333333333331</c:v>
                </c:pt>
                <c:pt idx="9">
                  <c:v>0.33333333333333331</c:v>
                </c:pt>
                <c:pt idx="10">
                  <c:v>0.33333333333333331</c:v>
                </c:pt>
                <c:pt idx="11">
                  <c:v>0.33333333333333331</c:v>
                </c:pt>
                <c:pt idx="12">
                  <c:v>0.33333333333333331</c:v>
                </c:pt>
                <c:pt idx="13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1558-49B9-8684-A511D8D81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76403471"/>
        <c:axId val="1476385999"/>
      </c:barChart>
      <c:catAx>
        <c:axId val="14764034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ple Braille"/>
                <a:ea typeface="+mn-ea"/>
                <a:cs typeface="+mn-cs"/>
              </a:defRPr>
            </a:pPr>
            <a:endParaRPr lang="en-US"/>
          </a:p>
        </c:txPr>
        <c:crossAx val="1476385999"/>
        <c:crosses val="autoZero"/>
        <c:auto val="1"/>
        <c:lblAlgn val="ctr"/>
        <c:lblOffset val="100"/>
        <c:noMultiLvlLbl val="0"/>
      </c:catAx>
      <c:valAx>
        <c:axId val="1476385999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1476403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577936351706035"/>
          <c:y val="0.20698616347359344"/>
          <c:w val="0.75808511573779835"/>
          <c:h val="5.5209793459519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ple Braille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400">
          <a:latin typeface="Apple Braille"/>
        </a:defRPr>
      </a:pPr>
      <a:endParaRPr lang="en-U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 dirty="0"/>
              <a:t>ADJUSTED:</a:t>
            </a:r>
            <a:r>
              <a:rPr lang="en-US" sz="1600" b="1" u="sng" baseline="0" dirty="0"/>
              <a:t> </a:t>
            </a:r>
            <a:r>
              <a:rPr lang="en-US" sz="1600" dirty="0"/>
              <a:t>Sites' Average Starting O2 Flow Rate Compared to Average HOT Duration (corrected)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Average HOT Duration (days)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Analysis!$A$15:$A$20</c:f>
              <c:strCache>
                <c:ptCount val="6"/>
                <c:pt idx="0">
                  <c:v>E</c:v>
                </c:pt>
                <c:pt idx="1">
                  <c:v>N</c:v>
                </c:pt>
                <c:pt idx="2">
                  <c:v>F</c:v>
                </c:pt>
                <c:pt idx="3">
                  <c:v>K</c:v>
                </c:pt>
                <c:pt idx="4">
                  <c:v>A</c:v>
                </c:pt>
                <c:pt idx="5">
                  <c:v>B</c:v>
                </c:pt>
              </c:strCache>
            </c:strRef>
          </c:cat>
          <c:val>
            <c:numRef>
              <c:f>Analysis!$G$15:$G$20</c:f>
              <c:numCache>
                <c:formatCode>General</c:formatCode>
                <c:ptCount val="6"/>
                <c:pt idx="0">
                  <c:v>112.33333333333333</c:v>
                </c:pt>
                <c:pt idx="1">
                  <c:v>112</c:v>
                </c:pt>
                <c:pt idx="2">
                  <c:v>105.5</c:v>
                </c:pt>
                <c:pt idx="3">
                  <c:v>50.428571428571431</c:v>
                </c:pt>
                <c:pt idx="4">
                  <c:v>46</c:v>
                </c:pt>
                <c:pt idx="5">
                  <c:v>35.5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F6-4C2A-97F4-31ECFB2B6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9626479"/>
        <c:axId val="1159622319"/>
      </c:barChart>
      <c:lineChart>
        <c:grouping val="standard"/>
        <c:varyColors val="0"/>
        <c:ser>
          <c:idx val="1"/>
          <c:order val="1"/>
          <c:tx>
            <c:v>Average Starting O2 (cc/min)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571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Analysis!$A$15:$A$20</c:f>
              <c:strCache>
                <c:ptCount val="6"/>
                <c:pt idx="0">
                  <c:v>E</c:v>
                </c:pt>
                <c:pt idx="1">
                  <c:v>N</c:v>
                </c:pt>
                <c:pt idx="2">
                  <c:v>F</c:v>
                </c:pt>
                <c:pt idx="3">
                  <c:v>K</c:v>
                </c:pt>
                <c:pt idx="4">
                  <c:v>A</c:v>
                </c:pt>
                <c:pt idx="5">
                  <c:v>B</c:v>
                </c:pt>
              </c:strCache>
            </c:strRef>
          </c:cat>
          <c:val>
            <c:numRef>
              <c:f>Analysis!$I$15:$I$20</c:f>
              <c:numCache>
                <c:formatCode>General</c:formatCode>
                <c:ptCount val="6"/>
                <c:pt idx="0">
                  <c:v>500</c:v>
                </c:pt>
                <c:pt idx="1">
                  <c:v>250</c:v>
                </c:pt>
                <c:pt idx="2">
                  <c:v>250</c:v>
                </c:pt>
                <c:pt idx="3">
                  <c:v>500</c:v>
                </c:pt>
                <c:pt idx="4">
                  <c:v>500</c:v>
                </c:pt>
                <c:pt idx="5">
                  <c:v>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F6-4C2A-97F4-31ECFB2B6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8567055"/>
        <c:axId val="1298560399"/>
      </c:lineChart>
      <c:catAx>
        <c:axId val="11596264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Sites (n &gt; 3)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622319"/>
        <c:crosses val="autoZero"/>
        <c:auto val="1"/>
        <c:lblAlgn val="ctr"/>
        <c:lblOffset val="100"/>
        <c:noMultiLvlLbl val="0"/>
      </c:catAx>
      <c:valAx>
        <c:axId val="1159622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HOT Duration (days)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626479"/>
        <c:crosses val="autoZero"/>
        <c:crossBetween val="between"/>
      </c:valAx>
      <c:valAx>
        <c:axId val="129856039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Starting O2 (cc/min)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8567055"/>
        <c:crosses val="max"/>
        <c:crossBetween val="between"/>
      </c:valAx>
      <c:catAx>
        <c:axId val="12985670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98560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Recorded Home Oximetry Program Implementation Trial Enrollment</a:t>
            </a:r>
          </a:p>
          <a:p>
            <a:pPr>
              <a:defRPr/>
            </a:pPr>
            <a:r>
              <a:rPr lang="en-US"/>
              <a:t>(July 2021 to Present)</a:t>
            </a:r>
          </a:p>
        </c:rich>
      </c:tx>
      <c:layout>
        <c:manualLayout>
          <c:xMode val="edge"/>
          <c:yMode val="edge"/>
          <c:x val="0.10150332718802073"/>
          <c:y val="1.452966557286123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027866679138808E-2"/>
          <c:y val="0.2707544793996618"/>
          <c:w val="0.875581691658466"/>
          <c:h val="0.57545662397854302"/>
        </c:manualLayout>
      </c:layout>
      <c:lineChart>
        <c:grouping val="standard"/>
        <c:varyColors val="0"/>
        <c:ser>
          <c:idx val="0"/>
          <c:order val="0"/>
          <c:tx>
            <c:strRef>
              <c:f>'Participants Enrolled c Char'!$B$1</c:f>
              <c:strCache>
                <c:ptCount val="1"/>
                <c:pt idx="0">
                  <c:v>Participants Enrolled</c:v>
                </c:pt>
              </c:strCache>
            </c:strRef>
          </c:tx>
          <c:spPr>
            <a:ln w="50800">
              <a:solidFill>
                <a:srgbClr val="864DAD"/>
              </a:solidFill>
              <a:prstDash val="solid"/>
            </a:ln>
            <a:effectLst/>
          </c:spPr>
          <c:marker>
            <c:symbol val="circle"/>
            <c:size val="6"/>
            <c:spPr>
              <a:solidFill>
                <a:srgbClr val="864DAD"/>
              </a:solidFill>
              <a:ln w="25400">
                <a:solidFill>
                  <a:srgbClr val="864DAD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1.1086794353755555E-2"/>
                  <c:y val="7.1365748695398759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/>
                      <a:t>BCH &amp; MGH initiated enrollment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824-44D3-BA66-2BDDDBF388F2}"/>
                </c:ext>
              </c:extLst>
            </c:dLbl>
            <c:dLbl>
              <c:idx val="1"/>
              <c:layout>
                <c:manualLayout>
                  <c:x val="-5.9097419536769301E-2"/>
                  <c:y val="-0.14020772332342607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/>
                      <a:t>UMB enrollment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824-44D3-BA66-2BDDDBF388F2}"/>
                </c:ext>
              </c:extLst>
            </c:dLbl>
            <c:dLbl>
              <c:idx val="4"/>
              <c:layout>
                <c:manualLayout>
                  <c:x val="-9.2020562348539101E-2"/>
                  <c:y val="-0.11089920973032137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i="0" u="none" strike="noStrike" kern="1200" baseline="0" dirty="0">
                        <a:solidFill>
                          <a:prstClr val="black"/>
                        </a:solidFill>
                      </a:rPr>
                      <a:t>ACH, RCH &amp; MFCH initiated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824-44D3-BA66-2BDDDBF388F2}"/>
                </c:ext>
              </c:extLst>
            </c:dLbl>
            <c:dLbl>
              <c:idx val="8"/>
              <c:layout>
                <c:manualLayout>
                  <c:x val="-8.189134078550242E-2"/>
                  <c:y val="-7.0498321835692532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/>
                      <a:t>NW initiated enrollment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824-44D3-BA66-2BDDDBF388F2}"/>
                </c:ext>
              </c:extLst>
            </c:dLbl>
            <c:dLbl>
              <c:idx val="12"/>
              <c:layout>
                <c:manualLayout>
                  <c:x val="-2.7932900866003519E-2"/>
                  <c:y val="-9.0304393227902166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/>
                      <a:t>PM initiated enrollment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824-44D3-BA66-2BDDDBF388F2}"/>
                </c:ext>
              </c:extLst>
            </c:dLbl>
            <c:dLbl>
              <c:idx val="13"/>
              <c:layout>
                <c:manualLayout>
                  <c:x val="0"/>
                  <c:y val="8.3003638110916031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/>
                      <a:t>CO initiated enrollment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824-44D3-BA66-2BDDDBF388F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'Participants Enrolled c Char'!$A$2:$A$15</c:f>
              <c:strCache>
                <c:ptCount val="14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  <c:pt idx="11">
                  <c:v>Jun-22</c:v>
                </c:pt>
                <c:pt idx="12">
                  <c:v>Jul-22</c:v>
                </c:pt>
                <c:pt idx="13">
                  <c:v>Aug-22</c:v>
                </c:pt>
              </c:strCache>
            </c:strRef>
          </c:cat>
          <c:val>
            <c:numRef>
              <c:f>'Participants Enrolled c Char'!$B$2:$B$15</c:f>
              <c:numCache>
                <c:formatCode>General</c:formatCode>
                <c:ptCount val="14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5</c:v>
                </c:pt>
                <c:pt idx="4">
                  <c:v>5</c:v>
                </c:pt>
                <c:pt idx="5">
                  <c:v>1</c:v>
                </c:pt>
                <c:pt idx="6">
                  <c:v>8</c:v>
                </c:pt>
                <c:pt idx="7">
                  <c:v>3</c:v>
                </c:pt>
                <c:pt idx="8">
                  <c:v>8</c:v>
                </c:pt>
                <c:pt idx="9">
                  <c:v>3</c:v>
                </c:pt>
                <c:pt idx="10">
                  <c:v>11</c:v>
                </c:pt>
                <c:pt idx="11">
                  <c:v>6</c:v>
                </c:pt>
                <c:pt idx="12">
                  <c:v>11</c:v>
                </c:pt>
                <c:pt idx="13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824-44D3-BA66-2BDDDBF388F2}"/>
            </c:ext>
          </c:extLst>
        </c:ser>
        <c:ser>
          <c:idx val="1"/>
          <c:order val="1"/>
          <c:tx>
            <c:strRef>
              <c:f>'Participants Enrolled c Char'!$C$1</c:f>
              <c:strCache>
                <c:ptCount val="1"/>
                <c:pt idx="0">
                  <c:v>UCL</c:v>
                </c:pt>
              </c:strCache>
            </c:strRef>
          </c:tx>
          <c:spPr>
            <a:ln w="15875">
              <a:solidFill>
                <a:srgbClr val="7F8FA9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53454287003738921"/>
                  <c:y val="-3.117415704085248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824-44D3-BA66-2BDDDBF388F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'Participants Enrolled c Char'!$A$2:$A$15</c:f>
              <c:strCache>
                <c:ptCount val="14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  <c:pt idx="11">
                  <c:v>Jun-22</c:v>
                </c:pt>
                <c:pt idx="12">
                  <c:v>Jul-22</c:v>
                </c:pt>
                <c:pt idx="13">
                  <c:v>Aug-22</c:v>
                </c:pt>
              </c:strCache>
            </c:strRef>
          </c:cat>
          <c:val>
            <c:numRef>
              <c:f>'Participants Enrolled c Char'!$C$2:$C$15</c:f>
              <c:numCache>
                <c:formatCode>0.00</c:formatCode>
                <c:ptCount val="14"/>
                <c:pt idx="0">
                  <c:v>12.535623639735144</c:v>
                </c:pt>
                <c:pt idx="1">
                  <c:v>12.535623639735144</c:v>
                </c:pt>
                <c:pt idx="2">
                  <c:v>12.535623639735144</c:v>
                </c:pt>
                <c:pt idx="3">
                  <c:v>12.535623639735144</c:v>
                </c:pt>
                <c:pt idx="4">
                  <c:v>12.535623639735144</c:v>
                </c:pt>
                <c:pt idx="5">
                  <c:v>12.535623639735144</c:v>
                </c:pt>
                <c:pt idx="6">
                  <c:v>12.535623639735144</c:v>
                </c:pt>
                <c:pt idx="7">
                  <c:v>12.535623639735144</c:v>
                </c:pt>
                <c:pt idx="8">
                  <c:v>12.535623639735144</c:v>
                </c:pt>
                <c:pt idx="9">
                  <c:v>12.535623639735144</c:v>
                </c:pt>
                <c:pt idx="10">
                  <c:v>12.54</c:v>
                </c:pt>
                <c:pt idx="11">
                  <c:v>12.535623639735144</c:v>
                </c:pt>
                <c:pt idx="12">
                  <c:v>12.535623639735144</c:v>
                </c:pt>
                <c:pt idx="13">
                  <c:v>12.535623639735144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824-44D3-BA66-2BDDDBF388F2}"/>
            </c:ext>
          </c:extLst>
        </c:ser>
        <c:ser>
          <c:idx val="2"/>
          <c:order val="2"/>
          <c:tx>
            <c:strRef>
              <c:f>'Participants Enrolled c Char'!$D$1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A5A5A5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'Participants Enrolled c Char'!$A$2:$A$15</c:f>
              <c:strCache>
                <c:ptCount val="14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  <c:pt idx="11">
                  <c:v>Jun-22</c:v>
                </c:pt>
                <c:pt idx="12">
                  <c:v>Jul-22</c:v>
                </c:pt>
                <c:pt idx="13">
                  <c:v>Aug-22</c:v>
                </c:pt>
              </c:strCache>
            </c:strRef>
          </c:cat>
          <c:val>
            <c:numRef>
              <c:f>'Participants Enrolled c Char'!$D$2:$D$9</c:f>
              <c:numCache>
                <c:formatCode>0.00</c:formatCode>
                <c:ptCount val="8"/>
                <c:pt idx="0">
                  <c:v>10.190415759823431</c:v>
                </c:pt>
                <c:pt idx="1">
                  <c:v>10.190415759823431</c:v>
                </c:pt>
                <c:pt idx="2">
                  <c:v>10.190415759823431</c:v>
                </c:pt>
                <c:pt idx="3">
                  <c:v>10.190415759823431</c:v>
                </c:pt>
                <c:pt idx="4">
                  <c:v>10.190415759823431</c:v>
                </c:pt>
                <c:pt idx="5">
                  <c:v>10.190415759823431</c:v>
                </c:pt>
                <c:pt idx="6">
                  <c:v>10.190415759823431</c:v>
                </c:pt>
                <c:pt idx="7">
                  <c:v>10.190415759823431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824-44D3-BA66-2BDDDBF388F2}"/>
            </c:ext>
          </c:extLst>
        </c:ser>
        <c:ser>
          <c:idx val="3"/>
          <c:order val="3"/>
          <c:tx>
            <c:strRef>
              <c:f>'Participants Enrolled c Char'!$E$1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FFC000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'Participants Enrolled c Char'!$A$2:$A$15</c:f>
              <c:strCache>
                <c:ptCount val="14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  <c:pt idx="11">
                  <c:v>Jun-22</c:v>
                </c:pt>
                <c:pt idx="12">
                  <c:v>Jul-22</c:v>
                </c:pt>
                <c:pt idx="13">
                  <c:v>Aug-22</c:v>
                </c:pt>
              </c:strCache>
            </c:strRef>
          </c:cat>
          <c:val>
            <c:numRef>
              <c:f>'Participants Enrolled c Char'!$E$2:$E$9</c:f>
              <c:numCache>
                <c:formatCode>0.00</c:formatCode>
                <c:ptCount val="8"/>
                <c:pt idx="0">
                  <c:v>7.8452078799117153</c:v>
                </c:pt>
                <c:pt idx="1">
                  <c:v>7.8452078799117153</c:v>
                </c:pt>
                <c:pt idx="2">
                  <c:v>7.8452078799117153</c:v>
                </c:pt>
                <c:pt idx="3">
                  <c:v>7.8452078799117153</c:v>
                </c:pt>
                <c:pt idx="4">
                  <c:v>7.8452078799117153</c:v>
                </c:pt>
                <c:pt idx="5">
                  <c:v>7.8452078799117153</c:v>
                </c:pt>
                <c:pt idx="6">
                  <c:v>7.8452078799117153</c:v>
                </c:pt>
                <c:pt idx="7">
                  <c:v>7.8452078799117153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A824-44D3-BA66-2BDDDBF388F2}"/>
            </c:ext>
          </c:extLst>
        </c:ser>
        <c:ser>
          <c:idx val="4"/>
          <c:order val="4"/>
          <c:tx>
            <c:strRef>
              <c:f>'Participants Enrolled c Char'!$F$1</c:f>
              <c:strCache>
                <c:ptCount val="1"/>
                <c:pt idx="0">
                  <c:v>Average</c:v>
                </c:pt>
              </c:strCache>
            </c:strRef>
          </c:tx>
          <c:spPr>
            <a:ln w="44450">
              <a:solidFill>
                <a:schemeClr val="accent5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53102240131121337"/>
                  <c:y val="-3.665236519781205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824-44D3-BA66-2BDDDBF388F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'Participants Enrolled c Char'!$A$2:$A$15</c:f>
              <c:strCache>
                <c:ptCount val="14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  <c:pt idx="11">
                  <c:v>Jun-22</c:v>
                </c:pt>
                <c:pt idx="12">
                  <c:v>Jul-22</c:v>
                </c:pt>
                <c:pt idx="13">
                  <c:v>Aug-22</c:v>
                </c:pt>
              </c:strCache>
            </c:strRef>
          </c:cat>
          <c:val>
            <c:numRef>
              <c:f>'Participants Enrolled c Char'!$F$2:$F$15</c:f>
              <c:numCache>
                <c:formatCode>0.00</c:formatCode>
                <c:ptCount val="14"/>
                <c:pt idx="0">
                  <c:v>5.5</c:v>
                </c:pt>
                <c:pt idx="1">
                  <c:v>5.5</c:v>
                </c:pt>
                <c:pt idx="2">
                  <c:v>5.5</c:v>
                </c:pt>
                <c:pt idx="3">
                  <c:v>5.5</c:v>
                </c:pt>
                <c:pt idx="4">
                  <c:v>5.5</c:v>
                </c:pt>
                <c:pt idx="5">
                  <c:v>5.5</c:v>
                </c:pt>
                <c:pt idx="6">
                  <c:v>5.5</c:v>
                </c:pt>
                <c:pt idx="7">
                  <c:v>5.5</c:v>
                </c:pt>
                <c:pt idx="8">
                  <c:v>5.5</c:v>
                </c:pt>
                <c:pt idx="9">
                  <c:v>5.5</c:v>
                </c:pt>
                <c:pt idx="10">
                  <c:v>5.5</c:v>
                </c:pt>
                <c:pt idx="11">
                  <c:v>5.5</c:v>
                </c:pt>
                <c:pt idx="12">
                  <c:v>5.5</c:v>
                </c:pt>
                <c:pt idx="13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824-44D3-BA66-2BDDDBF388F2}"/>
            </c:ext>
          </c:extLst>
        </c:ser>
        <c:ser>
          <c:idx val="5"/>
          <c:order val="5"/>
          <c:tx>
            <c:strRef>
              <c:f>'Participants Enrolled c Char'!$G$1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70AD47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'Participants Enrolled c Char'!$A$2:$A$15</c:f>
              <c:strCache>
                <c:ptCount val="14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  <c:pt idx="11">
                  <c:v>Jun-22</c:v>
                </c:pt>
                <c:pt idx="12">
                  <c:v>Jul-22</c:v>
                </c:pt>
                <c:pt idx="13">
                  <c:v>Aug-22</c:v>
                </c:pt>
              </c:strCache>
            </c:strRef>
          </c:cat>
          <c:val>
            <c:numRef>
              <c:f>'Participants Enrolled c Char'!$G$2:$G$9</c:f>
              <c:numCache>
                <c:formatCode>0.00</c:formatCode>
                <c:ptCount val="8"/>
                <c:pt idx="0">
                  <c:v>3.1547921200882851</c:v>
                </c:pt>
                <c:pt idx="1">
                  <c:v>3.1547921200882851</c:v>
                </c:pt>
                <c:pt idx="2">
                  <c:v>3.1547921200882851</c:v>
                </c:pt>
                <c:pt idx="3">
                  <c:v>3.1547921200882851</c:v>
                </c:pt>
                <c:pt idx="4">
                  <c:v>3.1547921200882851</c:v>
                </c:pt>
                <c:pt idx="5">
                  <c:v>3.1547921200882851</c:v>
                </c:pt>
                <c:pt idx="6">
                  <c:v>3.1547921200882851</c:v>
                </c:pt>
                <c:pt idx="7">
                  <c:v>3.1547921200882851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824-44D3-BA66-2BDDDBF388F2}"/>
            </c:ext>
          </c:extLst>
        </c:ser>
        <c:ser>
          <c:idx val="6"/>
          <c:order val="6"/>
          <c:tx>
            <c:strRef>
              <c:f>'Participants Enrolled c Char'!$H$1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5B9BD5">
                      <a:tint val="77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'Participants Enrolled c Char'!$A$2:$A$15</c:f>
              <c:strCache>
                <c:ptCount val="14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  <c:pt idx="11">
                  <c:v>Jun-22</c:v>
                </c:pt>
                <c:pt idx="12">
                  <c:v>Jul-22</c:v>
                </c:pt>
                <c:pt idx="13">
                  <c:v>Aug-22</c:v>
                </c:pt>
              </c:strCache>
            </c:strRef>
          </c:cat>
          <c:val>
            <c:numRef>
              <c:f>'Participants Enrolled c Char'!$H$2:$H$9</c:f>
              <c:numCache>
                <c:formatCode>0.00</c:formatCode>
                <c:ptCount val="8"/>
                <c:pt idx="0">
                  <c:v>0.80958424017657027</c:v>
                </c:pt>
                <c:pt idx="1">
                  <c:v>0.80958424017657027</c:v>
                </c:pt>
                <c:pt idx="2">
                  <c:v>0.80958424017657027</c:v>
                </c:pt>
                <c:pt idx="3">
                  <c:v>0.80958424017657027</c:v>
                </c:pt>
                <c:pt idx="4">
                  <c:v>0.80958424017657027</c:v>
                </c:pt>
                <c:pt idx="5">
                  <c:v>0.80958424017657027</c:v>
                </c:pt>
                <c:pt idx="6" formatCode="General">
                  <c:v>0.80958424017657027</c:v>
                </c:pt>
                <c:pt idx="7" formatCode="General">
                  <c:v>0.80958424017657027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A824-44D3-BA66-2BDDDBF388F2}"/>
            </c:ext>
          </c:extLst>
        </c:ser>
        <c:ser>
          <c:idx val="7"/>
          <c:order val="7"/>
          <c:tx>
            <c:strRef>
              <c:f>'Participants Enrolled c Char'!$I$1</c:f>
              <c:strCache>
                <c:ptCount val="1"/>
                <c:pt idx="0">
                  <c:v>LCL</c:v>
                </c:pt>
              </c:strCache>
            </c:strRef>
          </c:tx>
          <c:spPr>
            <a:ln w="19050">
              <a:solidFill>
                <a:srgbClr val="7F8FA9"/>
              </a:solidFill>
              <a:prstDash val="sysDash"/>
            </a:ln>
            <a:effectLst/>
          </c:spPr>
          <c:marker>
            <c:symbol val="none"/>
          </c:marker>
          <c:cat>
            <c:strRef>
              <c:f>'Participants Enrolled c Char'!$A$2:$A$15</c:f>
              <c:strCache>
                <c:ptCount val="14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  <c:pt idx="11">
                  <c:v>Jun-22</c:v>
                </c:pt>
                <c:pt idx="12">
                  <c:v>Jul-22</c:v>
                </c:pt>
                <c:pt idx="13">
                  <c:v>Aug-22</c:v>
                </c:pt>
              </c:strCache>
            </c:strRef>
          </c:cat>
          <c:val>
            <c:numRef>
              <c:f>'Participants Enrolled c Char'!$I$2:$I$15</c:f>
              <c:numCache>
                <c:formatCode>0.00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A824-44D3-BA66-2BDDDBF388F2}"/>
            </c:ext>
          </c:extLst>
        </c:ser>
        <c:ser>
          <c:idx val="8"/>
          <c:order val="8"/>
          <c:tx>
            <c:strRef>
              <c:f>'Participants Enrolled c Char'!$K$1</c:f>
              <c:strCache>
                <c:ptCount val="1"/>
                <c:pt idx="0">
                  <c:v>Projected Enrollment</c:v>
                </c:pt>
              </c:strCache>
            </c:strRef>
          </c:tx>
          <c:spPr>
            <a:ln w="44450">
              <a:solidFill>
                <a:schemeClr val="accent5">
                  <a:lumMod val="75000"/>
                </a:schemeClr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0.42791436992271975"/>
                  <c:y val="-0.4188442615149575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Projected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A824-44D3-BA66-2BDDDBF388F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'Participants Enrolled c Char'!$A$2:$A$15</c:f>
              <c:strCache>
                <c:ptCount val="14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  <c:pt idx="11">
                  <c:v>Jun-22</c:v>
                </c:pt>
                <c:pt idx="12">
                  <c:v>Jul-22</c:v>
                </c:pt>
                <c:pt idx="13">
                  <c:v>Aug-22</c:v>
                </c:pt>
              </c:strCache>
            </c:strRef>
          </c:cat>
          <c:val>
            <c:numRef>
              <c:f>'Participants Enrolled c Char'!$K$2:$K$15</c:f>
              <c:numCache>
                <c:formatCode>General</c:formatCode>
                <c:ptCount val="14"/>
                <c:pt idx="0">
                  <c:v>3.8</c:v>
                </c:pt>
                <c:pt idx="1">
                  <c:v>4.3</c:v>
                </c:pt>
                <c:pt idx="2">
                  <c:v>4.3</c:v>
                </c:pt>
                <c:pt idx="3">
                  <c:v>14.9</c:v>
                </c:pt>
                <c:pt idx="4">
                  <c:v>14.9</c:v>
                </c:pt>
                <c:pt idx="5">
                  <c:v>14.9</c:v>
                </c:pt>
                <c:pt idx="6">
                  <c:v>14.9</c:v>
                </c:pt>
                <c:pt idx="7">
                  <c:v>14.9</c:v>
                </c:pt>
                <c:pt idx="8">
                  <c:v>14.9</c:v>
                </c:pt>
                <c:pt idx="9">
                  <c:v>14.9</c:v>
                </c:pt>
                <c:pt idx="10">
                  <c:v>14.9</c:v>
                </c:pt>
                <c:pt idx="11">
                  <c:v>14.9</c:v>
                </c:pt>
                <c:pt idx="12">
                  <c:v>14.9</c:v>
                </c:pt>
                <c:pt idx="13">
                  <c:v>14.9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A824-44D3-BA66-2BDDDBF38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2508960"/>
        <c:axId val="1912527264"/>
      </c:lineChart>
      <c:catAx>
        <c:axId val="1912508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NICU Discharge Month - 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912527264"/>
        <c:crosses val="autoZero"/>
        <c:auto val="0"/>
        <c:lblAlgn val="ctr"/>
        <c:lblOffset val="100"/>
        <c:noMultiLvlLbl val="0"/>
      </c:catAx>
      <c:valAx>
        <c:axId val="19125272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Participants Followed by the RHO Program</a:t>
                </a:r>
              </a:p>
            </c:rich>
          </c:tx>
          <c:layout>
            <c:manualLayout>
              <c:xMode val="edge"/>
              <c:yMode val="edge"/>
              <c:x val="9.2022695066979725E-3"/>
              <c:y val="0.10783917788177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912508960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Implementation: Average Duration of Home Oxygen Therapy for Infants Followed by the RHO Program Across All Implementation Sites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'Avg HOT Duration'!$B$1</c:f>
              <c:strCache>
                <c:ptCount val="1"/>
                <c:pt idx="0">
                  <c:v>Avg HOT Duration</c:v>
                </c:pt>
              </c:strCache>
            </c:strRef>
          </c:tx>
          <c:spPr>
            <a:ln w="38100">
              <a:solidFill>
                <a:schemeClr val="accent5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0080"/>
              </a:solidFill>
              <a:ln w="38100">
                <a:solidFill>
                  <a:schemeClr val="accent5"/>
                </a:solidFill>
                <a:prstDash val="solid"/>
              </a:ln>
            </c:spPr>
          </c:marker>
          <c:cat>
            <c:strRef>
              <c:f>'Avg HOT Duration'!$A$2:$A$6</c:f>
              <c:strCache>
                <c:ptCount val="5"/>
                <c:pt idx="0">
                  <c:v>Q2 2021 (n=2)</c:v>
                </c:pt>
                <c:pt idx="1">
                  <c:v>Q3 2021 (n=5)</c:v>
                </c:pt>
                <c:pt idx="2">
                  <c:v>Q4 2021 (n=8)</c:v>
                </c:pt>
                <c:pt idx="3">
                  <c:v>Q1 2022 (n=10)</c:v>
                </c:pt>
                <c:pt idx="4">
                  <c:v>Q2 2022 (n=9)</c:v>
                </c:pt>
              </c:strCache>
            </c:strRef>
          </c:cat>
          <c:val>
            <c:numRef>
              <c:f>'Avg HOT Duration'!$B$2:$B$6</c:f>
              <c:numCache>
                <c:formatCode>0.0</c:formatCode>
                <c:ptCount val="5"/>
                <c:pt idx="0">
                  <c:v>102</c:v>
                </c:pt>
                <c:pt idx="1">
                  <c:v>121.4</c:v>
                </c:pt>
                <c:pt idx="2">
                  <c:v>73.75</c:v>
                </c:pt>
                <c:pt idx="3">
                  <c:v>75.400000000000006</c:v>
                </c:pt>
                <c:pt idx="4">
                  <c:v>44.222222222222221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EC-4214-8883-40F3476CE7A5}"/>
            </c:ext>
          </c:extLst>
        </c:ser>
        <c:ser>
          <c:idx val="1"/>
          <c:order val="1"/>
          <c:tx>
            <c:strRef>
              <c:f>'Avg HOT Duration'!$C$1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chemeClr val="accent1">
                  <a:lumMod val="40000"/>
                  <a:lumOff val="60000"/>
                </a:schemeClr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54002838953432E-2"/>
                  <c:y val="-2.018691493710901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7EC-4214-8883-40F3476CE7A5}"/>
                </c:ext>
              </c:extLst>
            </c:dLbl>
            <c:dLbl>
              <c:idx val="3"/>
              <c:layout>
                <c:manualLayout>
                  <c:x val="-1.4654002838953432E-2"/>
                  <c:y val="-2.0186914937109019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EC-4214-8883-40F3476CE7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'Avg HOT Duration'!$A$2:$A$6</c:f>
              <c:strCache>
                <c:ptCount val="5"/>
                <c:pt idx="0">
                  <c:v>Q2 2021 (n=2)</c:v>
                </c:pt>
                <c:pt idx="1">
                  <c:v>Q3 2021 (n=5)</c:v>
                </c:pt>
                <c:pt idx="2">
                  <c:v>Q4 2021 (n=8)</c:v>
                </c:pt>
                <c:pt idx="3">
                  <c:v>Q1 2022 (n=10)</c:v>
                </c:pt>
                <c:pt idx="4">
                  <c:v>Q2 2022 (n=9)</c:v>
                </c:pt>
              </c:strCache>
            </c:strRef>
          </c:cat>
          <c:val>
            <c:numRef>
              <c:f>'Avg HOT Duration'!$C$2:$C$6</c:f>
              <c:numCache>
                <c:formatCode>0.0</c:formatCode>
                <c:ptCount val="5"/>
                <c:pt idx="0">
                  <c:v>162.88800000000003</c:v>
                </c:pt>
                <c:pt idx="1">
                  <c:v>162.88800000000003</c:v>
                </c:pt>
                <c:pt idx="2">
                  <c:v>162.88800000000003</c:v>
                </c:pt>
                <c:pt idx="3">
                  <c:v>162.88800000000003</c:v>
                </c:pt>
                <c:pt idx="4">
                  <c:v>162.88800000000003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7EC-4214-8883-40F3476CE7A5}"/>
            </c:ext>
          </c:extLst>
        </c:ser>
        <c:ser>
          <c:idx val="2"/>
          <c:order val="2"/>
          <c:tx>
            <c:strRef>
              <c:f>'Avg HOT Duration'!$D$1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HOT Duration'!$A$2:$A$6</c:f>
              <c:strCache>
                <c:ptCount val="5"/>
                <c:pt idx="0">
                  <c:v>Q2 2021 (n=2)</c:v>
                </c:pt>
                <c:pt idx="1">
                  <c:v>Q3 2021 (n=5)</c:v>
                </c:pt>
                <c:pt idx="2">
                  <c:v>Q4 2021 (n=8)</c:v>
                </c:pt>
                <c:pt idx="3">
                  <c:v>Q1 2022 (n=10)</c:v>
                </c:pt>
                <c:pt idx="4">
                  <c:v>Q2 2022 (n=9)</c:v>
                </c:pt>
              </c:strCache>
            </c:strRef>
          </c:cat>
          <c:val>
            <c:numRef>
              <c:f>'Avg HOT Duration'!$D$2:$D$6</c:f>
              <c:numCache>
                <c:formatCode>0.0</c:formatCode>
                <c:ptCount val="5"/>
                <c:pt idx="0">
                  <c:v>136.37681481481482</c:v>
                </c:pt>
                <c:pt idx="1">
                  <c:v>136.37681481481482</c:v>
                </c:pt>
                <c:pt idx="2">
                  <c:v>136.37681481481482</c:v>
                </c:pt>
                <c:pt idx="3">
                  <c:v>136.37681481481482</c:v>
                </c:pt>
                <c:pt idx="4">
                  <c:v>136.37681481481482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7EC-4214-8883-40F3476CE7A5}"/>
            </c:ext>
          </c:extLst>
        </c:ser>
        <c:ser>
          <c:idx val="3"/>
          <c:order val="3"/>
          <c:tx>
            <c:strRef>
              <c:f>'Avg HOT Duration'!$E$1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HOT Duration'!$A$2:$A$6</c:f>
              <c:strCache>
                <c:ptCount val="5"/>
                <c:pt idx="0">
                  <c:v>Q2 2021 (n=2)</c:v>
                </c:pt>
                <c:pt idx="1">
                  <c:v>Q3 2021 (n=5)</c:v>
                </c:pt>
                <c:pt idx="2">
                  <c:v>Q4 2021 (n=8)</c:v>
                </c:pt>
                <c:pt idx="3">
                  <c:v>Q1 2022 (n=10)</c:v>
                </c:pt>
                <c:pt idx="4">
                  <c:v>Q2 2022 (n=9)</c:v>
                </c:pt>
              </c:strCache>
            </c:strRef>
          </c:cat>
          <c:val>
            <c:numRef>
              <c:f>'Avg HOT Duration'!$E$2:$E$6</c:f>
              <c:numCache>
                <c:formatCode>0.0</c:formatCode>
                <c:ptCount val="5"/>
                <c:pt idx="0">
                  <c:v>109.86562962962964</c:v>
                </c:pt>
                <c:pt idx="1">
                  <c:v>109.86562962962964</c:v>
                </c:pt>
                <c:pt idx="2">
                  <c:v>109.86562962962964</c:v>
                </c:pt>
                <c:pt idx="3">
                  <c:v>109.86562962962964</c:v>
                </c:pt>
                <c:pt idx="4">
                  <c:v>109.86562962962964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7EC-4214-8883-40F3476CE7A5}"/>
            </c:ext>
          </c:extLst>
        </c:ser>
        <c:ser>
          <c:idx val="4"/>
          <c:order val="4"/>
          <c:tx>
            <c:strRef>
              <c:f>'Avg HOT Duration'!$F$1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chemeClr val="tx2">
                  <a:lumMod val="20000"/>
                  <a:lumOff val="80000"/>
                </a:schemeClr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54002838953432E-2"/>
                  <c:y val="-2.018691493710901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87EC-4214-8883-40F3476CE7A5}"/>
                </c:ext>
              </c:extLst>
            </c:dLbl>
            <c:dLbl>
              <c:idx val="3"/>
              <c:layout>
                <c:manualLayout>
                  <c:x val="0.14649618263006342"/>
                  <c:y val="-3.3423272455786204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EC-4214-8883-40F3476CE7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'Avg HOT Duration'!$A$2:$A$6</c:f>
              <c:strCache>
                <c:ptCount val="5"/>
                <c:pt idx="0">
                  <c:v>Q2 2021 (n=2)</c:v>
                </c:pt>
                <c:pt idx="1">
                  <c:v>Q3 2021 (n=5)</c:v>
                </c:pt>
                <c:pt idx="2">
                  <c:v>Q4 2021 (n=8)</c:v>
                </c:pt>
                <c:pt idx="3">
                  <c:v>Q1 2022 (n=10)</c:v>
                </c:pt>
                <c:pt idx="4">
                  <c:v>Q2 2022 (n=9)</c:v>
                </c:pt>
              </c:strCache>
            </c:strRef>
          </c:cat>
          <c:val>
            <c:numRef>
              <c:f>'Avg HOT Duration'!$F$2:$F$6</c:f>
              <c:numCache>
                <c:formatCode>0.0</c:formatCode>
                <c:ptCount val="5"/>
                <c:pt idx="0">
                  <c:v>83.354444444444439</c:v>
                </c:pt>
                <c:pt idx="1">
                  <c:v>83.354444444444439</c:v>
                </c:pt>
                <c:pt idx="2">
                  <c:v>83.354444444444439</c:v>
                </c:pt>
                <c:pt idx="3">
                  <c:v>83.354444444444439</c:v>
                </c:pt>
                <c:pt idx="4">
                  <c:v>83.354444444444439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7EC-4214-8883-40F3476CE7A5}"/>
            </c:ext>
          </c:extLst>
        </c:ser>
        <c:ser>
          <c:idx val="5"/>
          <c:order val="5"/>
          <c:tx>
            <c:strRef>
              <c:f>'Avg HOT Duration'!$G$1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HOT Duration'!$A$2:$A$6</c:f>
              <c:strCache>
                <c:ptCount val="5"/>
                <c:pt idx="0">
                  <c:v>Q2 2021 (n=2)</c:v>
                </c:pt>
                <c:pt idx="1">
                  <c:v>Q3 2021 (n=5)</c:v>
                </c:pt>
                <c:pt idx="2">
                  <c:v>Q4 2021 (n=8)</c:v>
                </c:pt>
                <c:pt idx="3">
                  <c:v>Q1 2022 (n=10)</c:v>
                </c:pt>
                <c:pt idx="4">
                  <c:v>Q2 2022 (n=9)</c:v>
                </c:pt>
              </c:strCache>
            </c:strRef>
          </c:cat>
          <c:val>
            <c:numRef>
              <c:f>'Avg HOT Duration'!$G$2:$G$6</c:f>
              <c:numCache>
                <c:formatCode>0.0</c:formatCode>
                <c:ptCount val="5"/>
                <c:pt idx="0">
                  <c:v>56.843259259259248</c:v>
                </c:pt>
                <c:pt idx="1">
                  <c:v>56.843259259259248</c:v>
                </c:pt>
                <c:pt idx="2">
                  <c:v>56.843259259259248</c:v>
                </c:pt>
                <c:pt idx="3">
                  <c:v>56.843259259259248</c:v>
                </c:pt>
                <c:pt idx="4">
                  <c:v>56.843259259259248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7EC-4214-8883-40F3476CE7A5}"/>
            </c:ext>
          </c:extLst>
        </c:ser>
        <c:ser>
          <c:idx val="6"/>
          <c:order val="6"/>
          <c:tx>
            <c:strRef>
              <c:f>'Avg HOT Duration'!$H$1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'Avg HOT Duration'!$A$2:$A$6</c:f>
              <c:strCache>
                <c:ptCount val="5"/>
                <c:pt idx="0">
                  <c:v>Q2 2021 (n=2)</c:v>
                </c:pt>
                <c:pt idx="1">
                  <c:v>Q3 2021 (n=5)</c:v>
                </c:pt>
                <c:pt idx="2">
                  <c:v>Q4 2021 (n=8)</c:v>
                </c:pt>
                <c:pt idx="3">
                  <c:v>Q1 2022 (n=10)</c:v>
                </c:pt>
                <c:pt idx="4">
                  <c:v>Q2 2022 (n=9)</c:v>
                </c:pt>
              </c:strCache>
            </c:strRef>
          </c:cat>
          <c:val>
            <c:numRef>
              <c:f>'Avg HOT Duration'!$H$2:$H$6</c:f>
              <c:numCache>
                <c:formatCode>0.0</c:formatCode>
                <c:ptCount val="5"/>
                <c:pt idx="0">
                  <c:v>30.332074074074058</c:v>
                </c:pt>
                <c:pt idx="1">
                  <c:v>30.332074074074058</c:v>
                </c:pt>
                <c:pt idx="2">
                  <c:v>30.332074074074058</c:v>
                </c:pt>
                <c:pt idx="3">
                  <c:v>30.332074074074058</c:v>
                </c:pt>
                <c:pt idx="4">
                  <c:v>30.332074074074058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7EC-4214-8883-40F3476CE7A5}"/>
            </c:ext>
          </c:extLst>
        </c:ser>
        <c:ser>
          <c:idx val="7"/>
          <c:order val="7"/>
          <c:tx>
            <c:strRef>
              <c:f>'Avg HOT Duration'!$I$1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chemeClr val="accent1">
                  <a:lumMod val="40000"/>
                  <a:lumOff val="60000"/>
                </a:schemeClr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54002838953432E-2"/>
                  <c:y val="-2.018691493710901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87EC-4214-8883-40F3476CE7A5}"/>
                </c:ext>
              </c:extLst>
            </c:dLbl>
            <c:dLbl>
              <c:idx val="3"/>
              <c:layout>
                <c:manualLayout>
                  <c:x val="-1.4654002838953432E-2"/>
                  <c:y val="-2.0186914937109019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7EC-4214-8883-40F3476CE7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'Avg HOT Duration'!$A$2:$A$6</c:f>
              <c:strCache>
                <c:ptCount val="5"/>
                <c:pt idx="0">
                  <c:v>Q2 2021 (n=2)</c:v>
                </c:pt>
                <c:pt idx="1">
                  <c:v>Q3 2021 (n=5)</c:v>
                </c:pt>
                <c:pt idx="2">
                  <c:v>Q4 2021 (n=8)</c:v>
                </c:pt>
                <c:pt idx="3">
                  <c:v>Q1 2022 (n=10)</c:v>
                </c:pt>
                <c:pt idx="4">
                  <c:v>Q2 2022 (n=9)</c:v>
                </c:pt>
              </c:strCache>
            </c:strRef>
          </c:cat>
          <c:val>
            <c:numRef>
              <c:f>'Avg HOT Duration'!$I$2:$I$6</c:f>
              <c:numCache>
                <c:formatCode>0.0</c:formatCode>
                <c:ptCount val="5"/>
                <c:pt idx="0">
                  <c:v>3.8208888888888595</c:v>
                </c:pt>
                <c:pt idx="1">
                  <c:v>3.8208888888888595</c:v>
                </c:pt>
                <c:pt idx="2">
                  <c:v>3.8208888888888595</c:v>
                </c:pt>
                <c:pt idx="3">
                  <c:v>3.8208888888888595</c:v>
                </c:pt>
                <c:pt idx="4">
                  <c:v>3.8208888888888595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87EC-4214-8883-40F3476CE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349584"/>
        <c:axId val="1191350416"/>
      </c:lineChart>
      <c:catAx>
        <c:axId val="1191349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Discharge Quarter, (N=Total patients discharged in a quarter with known duration of HOT)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91350416"/>
        <c:crosses val="autoZero"/>
        <c:auto val="0"/>
        <c:lblAlgn val="ctr"/>
        <c:lblOffset val="100"/>
        <c:noMultiLvlLbl val="0"/>
      </c:catAx>
      <c:valAx>
        <c:axId val="1191350416"/>
        <c:scaling>
          <c:orientation val="minMax"/>
          <c:max val="18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 Average Home Oxygen Duration (days)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191349584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Control: Average Duration of Home Oxygen Therapy for Infants Not Followed by the RHO Program Across All Implementation Sites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'Average HOT Duration '!$B$1</c:f>
              <c:strCache>
                <c:ptCount val="1"/>
                <c:pt idx="0">
                  <c:v>Average HOT Duration </c:v>
                </c:pt>
              </c:strCache>
            </c:strRef>
          </c:tx>
          <c:spPr>
            <a:ln w="38100">
              <a:solidFill>
                <a:srgbClr val="33CCCC"/>
              </a:solidFill>
              <a:prstDash val="solid"/>
            </a:ln>
            <a:effectLst/>
          </c:spPr>
          <c:marker>
            <c:symbol val="square"/>
            <c:size val="6"/>
            <c:spPr>
              <a:solidFill>
                <a:srgbClr val="000080"/>
              </a:solidFill>
              <a:ln w="38100">
                <a:solidFill>
                  <a:srgbClr val="33CCCC"/>
                </a:solidFill>
                <a:prstDash val="solid"/>
              </a:ln>
            </c:spPr>
          </c:marker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(n=2)</c:v>
                </c:pt>
              </c:strCache>
            </c:strRef>
          </c:cat>
          <c:val>
            <c:numRef>
              <c:f>'Average HOT Duration '!$B$2:$B$4</c:f>
              <c:numCache>
                <c:formatCode>0.0</c:formatCode>
                <c:ptCount val="3"/>
                <c:pt idx="0">
                  <c:v>184</c:v>
                </c:pt>
                <c:pt idx="1">
                  <c:v>46.5</c:v>
                </c:pt>
                <c:pt idx="2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E0-4F26-93DB-B960ADC9AB60}"/>
            </c:ext>
          </c:extLst>
        </c:ser>
        <c:ser>
          <c:idx val="1"/>
          <c:order val="1"/>
          <c:tx>
            <c:strRef>
              <c:f>'Average HOT Duration '!$C$1</c:f>
              <c:strCache>
                <c:ptCount val="1"/>
                <c:pt idx="0">
                  <c:v>UCL</c:v>
                </c:pt>
              </c:strCache>
            </c:strRef>
          </c:tx>
          <c:spPr>
            <a:ln w="12700">
              <a:solidFill>
                <a:srgbClr val="006699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30445499821361915"/>
                  <c:y val="-4.0304565439403334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E0-4F26-93DB-B960ADC9AB6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(n=2)</c:v>
                </c:pt>
              </c:strCache>
            </c:strRef>
          </c:cat>
          <c:val>
            <c:numRef>
              <c:f>'Average HOT Duration '!$C$2:$C$4</c:f>
              <c:numCache>
                <c:formatCode>0.0</c:formatCode>
                <c:ptCount val="3"/>
                <c:pt idx="0">
                  <c:v>276.70333333333332</c:v>
                </c:pt>
                <c:pt idx="1">
                  <c:v>276.70333333333332</c:v>
                </c:pt>
                <c:pt idx="2">
                  <c:v>276.70333333333332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E0-4F26-93DB-B960ADC9AB60}"/>
            </c:ext>
          </c:extLst>
        </c:ser>
        <c:ser>
          <c:idx val="2"/>
          <c:order val="2"/>
          <c:tx>
            <c:strRef>
              <c:f>'Average HOT Duration 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(n=2)</c:v>
                </c:pt>
              </c:strCache>
            </c:strRef>
          </c:cat>
          <c:val>
            <c:numRef>
              <c:f>'Average HOT Duration '!$D$2:$D$4</c:f>
              <c:numCache>
                <c:formatCode>0.0</c:formatCode>
                <c:ptCount val="3"/>
                <c:pt idx="0">
                  <c:v>215.07999999999998</c:v>
                </c:pt>
                <c:pt idx="1">
                  <c:v>215.07999999999998</c:v>
                </c:pt>
                <c:pt idx="2">
                  <c:v>215.07999999999998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E0-4F26-93DB-B960ADC9AB60}"/>
            </c:ext>
          </c:extLst>
        </c:ser>
        <c:ser>
          <c:idx val="3"/>
          <c:order val="3"/>
          <c:tx>
            <c:strRef>
              <c:f>'Average HOT Duration 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(n=2)</c:v>
                </c:pt>
              </c:strCache>
            </c:strRef>
          </c:cat>
          <c:val>
            <c:numRef>
              <c:f>'Average HOT Duration '!$E$2:$E$4</c:f>
              <c:numCache>
                <c:formatCode>0.0</c:formatCode>
                <c:ptCount val="3"/>
                <c:pt idx="0">
                  <c:v>153.45666666666665</c:v>
                </c:pt>
                <c:pt idx="1">
                  <c:v>153.45666666666665</c:v>
                </c:pt>
                <c:pt idx="2">
                  <c:v>153.45666666666665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E0-4F26-93DB-B960ADC9AB60}"/>
            </c:ext>
          </c:extLst>
        </c:ser>
        <c:ser>
          <c:idx val="4"/>
          <c:order val="4"/>
          <c:tx>
            <c:strRef>
              <c:f>'Average HOT Duration 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rgbClr val="CCCCFF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29544693493636015"/>
                  <c:y val="-4.0304763585837788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E0-4F26-93DB-B960ADC9AB6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(n=2)</c:v>
                </c:pt>
              </c:strCache>
            </c:strRef>
          </c:cat>
          <c:val>
            <c:numRef>
              <c:f>'Average HOT Duration '!$F$2:$F$4</c:f>
              <c:numCache>
                <c:formatCode>0.0</c:formatCode>
                <c:ptCount val="3"/>
                <c:pt idx="0">
                  <c:v>91.833333333333329</c:v>
                </c:pt>
                <c:pt idx="1">
                  <c:v>91.833333333333329</c:v>
                </c:pt>
                <c:pt idx="2">
                  <c:v>91.833333333333329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9E0-4F26-93DB-B960ADC9AB60}"/>
            </c:ext>
          </c:extLst>
        </c:ser>
        <c:ser>
          <c:idx val="5"/>
          <c:order val="5"/>
          <c:tx>
            <c:strRef>
              <c:f>'Average HOT Duration 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(n=2)</c:v>
                </c:pt>
              </c:strCache>
            </c:strRef>
          </c:cat>
          <c:val>
            <c:numRef>
              <c:f>'Average HOT Duration '!$G$2:$G$4</c:f>
              <c:numCache>
                <c:formatCode>0.0</c:formatCode>
                <c:ptCount val="3"/>
                <c:pt idx="0">
                  <c:v>30.209999999999994</c:v>
                </c:pt>
                <c:pt idx="1">
                  <c:v>30.209999999999994</c:v>
                </c:pt>
                <c:pt idx="2">
                  <c:v>30.209999999999994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E0-4F26-93DB-B960ADC9AB60}"/>
            </c:ext>
          </c:extLst>
        </c:ser>
        <c:ser>
          <c:idx val="6"/>
          <c:order val="6"/>
          <c:tx>
            <c:strRef>
              <c:f>'Average HOT Duration 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>
              <a:noFill/>
            </a:ln>
            <a:effectLst/>
          </c:spPr>
          <c:marker>
            <c:symbol val="none"/>
          </c:marker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(n=2)</c:v>
                </c:pt>
              </c:strCache>
            </c:strRef>
          </c:cat>
          <c:val>
            <c:numRef>
              <c:f>'Average HOT Duration '!$H$2:$H$4</c:f>
              <c:numCache>
                <c:formatCode>0.0</c:formatCode>
                <c:ptCount val="3"/>
                <c:pt idx="0">
                  <c:v>-31.413333333333341</c:v>
                </c:pt>
                <c:pt idx="1">
                  <c:v>-31.413333333333341</c:v>
                </c:pt>
                <c:pt idx="2">
                  <c:v>-31.413333333333341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9E0-4F26-93DB-B960ADC9AB60}"/>
            </c:ext>
          </c:extLst>
        </c:ser>
        <c:ser>
          <c:idx val="7"/>
          <c:order val="7"/>
          <c:tx>
            <c:strRef>
              <c:f>'Average HOT Duration 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FF0000"/>
              </a:solidFill>
              <a:prstDash val="lg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9289059959548919E-2"/>
                  <c:y val="-4.0304626812478442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E0-4F26-93DB-B960ADC9AB6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'Average HOT Duration '!$A$2:$A$4</c:f>
              <c:strCache>
                <c:ptCount val="3"/>
                <c:pt idx="0">
                  <c:v>Q3 2021 (n=1)</c:v>
                </c:pt>
                <c:pt idx="1">
                  <c:v>Q1 2022 (n=2)</c:v>
                </c:pt>
                <c:pt idx="2">
                  <c:v>Q2 2022 (n=2)</c:v>
                </c:pt>
              </c:strCache>
            </c:strRef>
          </c:cat>
          <c:val>
            <c:numRef>
              <c:f>'Average HOT Duration '!$I$2:$I$4</c:f>
              <c:numCache>
                <c:formatCode>0.0</c:formatCode>
                <c:ptCount val="3"/>
                <c:pt idx="0">
                  <c:v>-93.036666666666676</c:v>
                </c:pt>
                <c:pt idx="1">
                  <c:v>-93.036666666666676</c:v>
                </c:pt>
                <c:pt idx="2">
                  <c:v>-93.036666666666676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9E0-4F26-93DB-B960ADC9A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110160"/>
        <c:axId val="1542110576"/>
      </c:lineChart>
      <c:catAx>
        <c:axId val="1542110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Discharge Quarter, (N=Total patients discharged in a quarter with known duration of HOT)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42110576"/>
        <c:crossesAt val="-150"/>
        <c:auto val="0"/>
        <c:lblAlgn val="ctr"/>
        <c:lblOffset val="100"/>
        <c:noMultiLvlLbl val="0"/>
      </c:catAx>
      <c:valAx>
        <c:axId val="1542110576"/>
        <c:scaling>
          <c:orientation val="minMax"/>
          <c:max val="18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HOT Duration  (days) 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542110160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Recorded Home Oximetry Implementation Trial Related Barriers and Problems</a:t>
            </a:r>
          </a:p>
        </c:rich>
      </c:tx>
      <c:layout>
        <c:manualLayout>
          <c:xMode val="edge"/>
          <c:yMode val="edge"/>
          <c:x val="0.14585262286100817"/>
          <c:y val="2.257696612190929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6147393784928564E-2"/>
          <c:y val="0.17426642456469524"/>
          <c:w val="0.8550535237584459"/>
          <c:h val="0.680155696131023"/>
        </c:manualLayout>
      </c:layout>
      <c:lineChart>
        <c:grouping val="standard"/>
        <c:varyColors val="0"/>
        <c:ser>
          <c:idx val="0"/>
          <c:order val="0"/>
          <c:tx>
            <c:strRef>
              <c:f>'Problem Count c Chart'!$B$1</c:f>
              <c:strCache>
                <c:ptCount val="1"/>
                <c:pt idx="0">
                  <c:v>Problem Count</c:v>
                </c:pt>
              </c:strCache>
            </c:strRef>
          </c:tx>
          <c:spPr>
            <a:ln w="31750">
              <a:solidFill>
                <a:srgbClr val="864DAD"/>
              </a:solidFill>
              <a:prstDash val="solid"/>
            </a:ln>
            <a:effectLst/>
          </c:spPr>
          <c:marker>
            <c:symbol val="circle"/>
            <c:size val="6"/>
            <c:spPr>
              <a:solidFill>
                <a:srgbClr val="864DAD"/>
              </a:solidFill>
              <a:ln w="25400">
                <a:solidFill>
                  <a:srgbClr val="864DAD"/>
                </a:solidFill>
                <a:prstDash val="solid"/>
              </a:ln>
            </c:spPr>
          </c:marker>
          <c:cat>
            <c:numRef>
              <c:f>'Problem Count c Chart'!$A$2:$A$15</c:f>
              <c:numCache>
                <c:formatCode>mmm\-yy</c:formatCode>
                <c:ptCount val="1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</c:numCache>
            </c:numRef>
          </c:cat>
          <c:val>
            <c:numRef>
              <c:f>'Problem Count c Chart'!$B$2:$B$15</c:f>
              <c:numCache>
                <c:formatCode>General</c:formatCode>
                <c:ptCount val="14"/>
                <c:pt idx="0">
                  <c:v>1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5</c:v>
                </c:pt>
                <c:pt idx="7">
                  <c:v>8</c:v>
                </c:pt>
                <c:pt idx="8">
                  <c:v>5</c:v>
                </c:pt>
                <c:pt idx="9">
                  <c:v>6</c:v>
                </c:pt>
                <c:pt idx="10">
                  <c:v>7</c:v>
                </c:pt>
                <c:pt idx="11">
                  <c:v>13</c:v>
                </c:pt>
                <c:pt idx="12">
                  <c:v>3</c:v>
                </c:pt>
                <c:pt idx="1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3C-45C9-8408-744DA34E058C}"/>
            </c:ext>
          </c:extLst>
        </c:ser>
        <c:ser>
          <c:idx val="1"/>
          <c:order val="1"/>
          <c:tx>
            <c:strRef>
              <c:f>'Problem Count c Chart'!$C$1</c:f>
              <c:strCache>
                <c:ptCount val="1"/>
                <c:pt idx="0">
                  <c:v>UCL</c:v>
                </c:pt>
              </c:strCache>
            </c:strRef>
          </c:tx>
          <c:spPr>
            <a:ln w="19050">
              <a:solidFill>
                <a:srgbClr val="7F8FA9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43800587507942085"/>
                  <c:y val="-3.043506100229515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23C-45C9-8408-744DA34E05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'Problem Count c Chart'!$A$2:$A$15</c:f>
              <c:numCache>
                <c:formatCode>mmm\-yy</c:formatCode>
                <c:ptCount val="1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</c:numCache>
            </c:numRef>
          </c:cat>
          <c:val>
            <c:numRef>
              <c:f>'Problem Count c Chart'!$C$2:$C$15</c:f>
              <c:numCache>
                <c:formatCode>0.00</c:formatCode>
                <c:ptCount val="14"/>
                <c:pt idx="0">
                  <c:v>12.261536563608843</c:v>
                </c:pt>
                <c:pt idx="1">
                  <c:v>12.261536563608843</c:v>
                </c:pt>
                <c:pt idx="2">
                  <c:v>12.261536563608843</c:v>
                </c:pt>
                <c:pt idx="3">
                  <c:v>12.261536563608843</c:v>
                </c:pt>
                <c:pt idx="4" formatCode="General">
                  <c:v>12.261536563608843</c:v>
                </c:pt>
                <c:pt idx="5" formatCode="General">
                  <c:v>12.261536563608843</c:v>
                </c:pt>
                <c:pt idx="6" formatCode="General">
                  <c:v>12.261536563608843</c:v>
                </c:pt>
                <c:pt idx="7" formatCode="General">
                  <c:v>12.261536563608843</c:v>
                </c:pt>
                <c:pt idx="8" formatCode="General">
                  <c:v>12.261536563608843</c:v>
                </c:pt>
                <c:pt idx="9" formatCode="General">
                  <c:v>12.261536563608843</c:v>
                </c:pt>
                <c:pt idx="10" formatCode="General">
                  <c:v>12.2615</c:v>
                </c:pt>
                <c:pt idx="11" formatCode="General">
                  <c:v>12.261536563608843</c:v>
                </c:pt>
                <c:pt idx="12" formatCode="General">
                  <c:v>12.261536563608843</c:v>
                </c:pt>
                <c:pt idx="13" formatCode="General">
                  <c:v>12.261536563608843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3C-45C9-8408-744DA34E058C}"/>
            </c:ext>
          </c:extLst>
        </c:ser>
        <c:ser>
          <c:idx val="2"/>
          <c:order val="2"/>
          <c:tx>
            <c:strRef>
              <c:f>'Problem Count c Chart'!$D$1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297FD5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Chart'!$A$2:$A$15</c:f>
              <c:numCache>
                <c:formatCode>mmm\-yy</c:formatCode>
                <c:ptCount val="1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</c:numCache>
            </c:numRef>
          </c:cat>
          <c:val>
            <c:numRef>
              <c:f>'Problem Count c Chart'!$D$2:$D$15</c:f>
              <c:numCache>
                <c:formatCode>0.00</c:formatCode>
                <c:ptCount val="14"/>
                <c:pt idx="0">
                  <c:v>9.952135486850338</c:v>
                </c:pt>
                <c:pt idx="1">
                  <c:v>9.952135486850338</c:v>
                </c:pt>
                <c:pt idx="2">
                  <c:v>9.952135486850338</c:v>
                </c:pt>
                <c:pt idx="3">
                  <c:v>9.952135486850338</c:v>
                </c:pt>
                <c:pt idx="4" formatCode="General">
                  <c:v>9.952135486850338</c:v>
                </c:pt>
                <c:pt idx="5" formatCode="General">
                  <c:v>9.952135486850338</c:v>
                </c:pt>
                <c:pt idx="6" formatCode="General">
                  <c:v>9.952135486850338</c:v>
                </c:pt>
                <c:pt idx="7" formatCode="General">
                  <c:v>9.952135486850338</c:v>
                </c:pt>
                <c:pt idx="8" formatCode="General">
                  <c:v>9.952135486850338</c:v>
                </c:pt>
                <c:pt idx="9" formatCode="General">
                  <c:v>9.952135486850338</c:v>
                </c:pt>
                <c:pt idx="10" formatCode="General">
                  <c:v>8.5952400000000004</c:v>
                </c:pt>
                <c:pt idx="11" formatCode="General">
                  <c:v>9.952135486850338</c:v>
                </c:pt>
                <c:pt idx="12" formatCode="General">
                  <c:v>9.952135486850338</c:v>
                </c:pt>
                <c:pt idx="13" formatCode="General">
                  <c:v>9.952135486850338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23C-45C9-8408-744DA34E058C}"/>
            </c:ext>
          </c:extLst>
        </c:ser>
        <c:ser>
          <c:idx val="3"/>
          <c:order val="3"/>
          <c:tx>
            <c:strRef>
              <c:f>'Problem Count c Chart'!$E$1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7F8FA9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Chart'!$A$2:$A$15</c:f>
              <c:numCache>
                <c:formatCode>mmm\-yy</c:formatCode>
                <c:ptCount val="1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</c:numCache>
            </c:numRef>
          </c:cat>
          <c:val>
            <c:numRef>
              <c:f>'Problem Count c Chart'!$E$2:$E$15</c:f>
              <c:numCache>
                <c:formatCode>0.00</c:formatCode>
                <c:ptCount val="14"/>
                <c:pt idx="0">
                  <c:v>7.642734410091836</c:v>
                </c:pt>
                <c:pt idx="1">
                  <c:v>7.642734410091836</c:v>
                </c:pt>
                <c:pt idx="2">
                  <c:v>7.642734410091836</c:v>
                </c:pt>
                <c:pt idx="3">
                  <c:v>7.642734410091836</c:v>
                </c:pt>
                <c:pt idx="4" formatCode="General">
                  <c:v>7.642734410091836</c:v>
                </c:pt>
                <c:pt idx="5" formatCode="General">
                  <c:v>7.642734410091836</c:v>
                </c:pt>
                <c:pt idx="6" formatCode="General">
                  <c:v>7.642734410091836</c:v>
                </c:pt>
                <c:pt idx="7" formatCode="General">
                  <c:v>7.642734410091836</c:v>
                </c:pt>
                <c:pt idx="8" formatCode="General">
                  <c:v>7.642734410091836</c:v>
                </c:pt>
                <c:pt idx="9" formatCode="General">
                  <c:v>7.642734410091836</c:v>
                </c:pt>
                <c:pt idx="10" formatCode="General">
                  <c:v>6.4976200000000004</c:v>
                </c:pt>
                <c:pt idx="11" formatCode="General">
                  <c:v>7.642734410091836</c:v>
                </c:pt>
                <c:pt idx="12" formatCode="General">
                  <c:v>7.642734410091836</c:v>
                </c:pt>
                <c:pt idx="13" formatCode="General">
                  <c:v>7.642734410091836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23C-45C9-8408-744DA34E058C}"/>
            </c:ext>
          </c:extLst>
        </c:ser>
        <c:ser>
          <c:idx val="4"/>
          <c:order val="4"/>
          <c:tx>
            <c:strRef>
              <c:f>'Problem Count c Chart'!$F$1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4925">
              <a:solidFill>
                <a:srgbClr val="5AA2AE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51516067897528328"/>
                  <c:y val="-2.546144479458591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23C-45C9-8408-744DA34E05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'Problem Count c Chart'!$A$2:$A$15</c:f>
              <c:numCache>
                <c:formatCode>mmm\-yy</c:formatCode>
                <c:ptCount val="1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</c:numCache>
            </c:numRef>
          </c:cat>
          <c:val>
            <c:numRef>
              <c:f>'Problem Count c Chart'!$F$2:$F$15</c:f>
              <c:numCache>
                <c:formatCode>0.00</c:formatCode>
                <c:ptCount val="14"/>
                <c:pt idx="0">
                  <c:v>5.333333333333333</c:v>
                </c:pt>
                <c:pt idx="1">
                  <c:v>5.333333333333333</c:v>
                </c:pt>
                <c:pt idx="2">
                  <c:v>5.333333333333333</c:v>
                </c:pt>
                <c:pt idx="3">
                  <c:v>5.333333333333333</c:v>
                </c:pt>
                <c:pt idx="4">
                  <c:v>5.333333333333333</c:v>
                </c:pt>
                <c:pt idx="5">
                  <c:v>5.333333333333333</c:v>
                </c:pt>
                <c:pt idx="6" formatCode="General">
                  <c:v>5.333333333333333</c:v>
                </c:pt>
                <c:pt idx="7" formatCode="General">
                  <c:v>5.333333333333333</c:v>
                </c:pt>
                <c:pt idx="8" formatCode="General">
                  <c:v>5.333333333333333</c:v>
                </c:pt>
                <c:pt idx="9" formatCode="General">
                  <c:v>5.333333333333333</c:v>
                </c:pt>
                <c:pt idx="10" formatCode="General">
                  <c:v>5.333333333333333</c:v>
                </c:pt>
                <c:pt idx="11" formatCode="General">
                  <c:v>5.333333333333333</c:v>
                </c:pt>
                <c:pt idx="12" formatCode="General">
                  <c:v>5.333333333333333</c:v>
                </c:pt>
                <c:pt idx="13" formatCode="General">
                  <c:v>5.333333333333333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23C-45C9-8408-744DA34E058C}"/>
            </c:ext>
          </c:extLst>
        </c:ser>
        <c:ser>
          <c:idx val="5"/>
          <c:order val="5"/>
          <c:tx>
            <c:strRef>
              <c:f>'Problem Count c Chart'!$G$1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9D90A0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Chart'!$A$2:$A$15</c:f>
              <c:numCache>
                <c:formatCode>mmm\-yy</c:formatCode>
                <c:ptCount val="1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</c:numCache>
            </c:numRef>
          </c:cat>
          <c:val>
            <c:numRef>
              <c:f>'Problem Count c Chart'!$G$2:$G$15</c:f>
              <c:numCache>
                <c:formatCode>0.00</c:formatCode>
                <c:ptCount val="14"/>
                <c:pt idx="0">
                  <c:v>3.0239322565748301</c:v>
                </c:pt>
                <c:pt idx="1">
                  <c:v>3.0239322565748301</c:v>
                </c:pt>
                <c:pt idx="2">
                  <c:v>3.0239322565748301</c:v>
                </c:pt>
                <c:pt idx="3">
                  <c:v>3.0239322565748301</c:v>
                </c:pt>
                <c:pt idx="4" formatCode="General">
                  <c:v>3.0239322565748301</c:v>
                </c:pt>
                <c:pt idx="5" formatCode="General">
                  <c:v>3.0239322565748301</c:v>
                </c:pt>
                <c:pt idx="6" formatCode="General">
                  <c:v>3.0239322565748301</c:v>
                </c:pt>
                <c:pt idx="7" formatCode="General">
                  <c:v>3.0239322565748301</c:v>
                </c:pt>
                <c:pt idx="8" formatCode="General">
                  <c:v>3.0239322565748301</c:v>
                </c:pt>
                <c:pt idx="9" formatCode="General">
                  <c:v>3.0239322565748301</c:v>
                </c:pt>
                <c:pt idx="10" formatCode="General">
                  <c:v>3.0239322565748301</c:v>
                </c:pt>
                <c:pt idx="11" formatCode="General">
                  <c:v>3.0239322565748301</c:v>
                </c:pt>
                <c:pt idx="12" formatCode="General">
                  <c:v>3.0239322565748301</c:v>
                </c:pt>
                <c:pt idx="13" formatCode="General">
                  <c:v>3.0239322565748301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23C-45C9-8408-744DA34E058C}"/>
            </c:ext>
          </c:extLst>
        </c:ser>
        <c:ser>
          <c:idx val="6"/>
          <c:order val="6"/>
          <c:tx>
            <c:strRef>
              <c:f>'Problem Count c Chart'!$H$1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4A66AC">
                      <a:tint val="77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Chart'!$A$2:$A$15</c:f>
              <c:numCache>
                <c:formatCode>mmm\-yy</c:formatCode>
                <c:ptCount val="1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</c:numCache>
            </c:numRef>
          </c:cat>
          <c:val>
            <c:numRef>
              <c:f>'Problem Count c Chart'!$H$2:$H$15</c:f>
              <c:numCache>
                <c:formatCode>0.00</c:formatCode>
                <c:ptCount val="14"/>
                <c:pt idx="0">
                  <c:v>0.71453117981632719</c:v>
                </c:pt>
                <c:pt idx="1">
                  <c:v>0.71453117981632719</c:v>
                </c:pt>
                <c:pt idx="2">
                  <c:v>0.71453117981632719</c:v>
                </c:pt>
                <c:pt idx="3">
                  <c:v>0.71453117981632719</c:v>
                </c:pt>
                <c:pt idx="4" formatCode="General">
                  <c:v>0.71453117981632719</c:v>
                </c:pt>
                <c:pt idx="5" formatCode="General">
                  <c:v>0.71453117981632719</c:v>
                </c:pt>
                <c:pt idx="6" formatCode="General">
                  <c:v>0.71453117981632719</c:v>
                </c:pt>
                <c:pt idx="7" formatCode="General">
                  <c:v>0.71453117981632719</c:v>
                </c:pt>
                <c:pt idx="8" formatCode="General">
                  <c:v>0.71453117981632719</c:v>
                </c:pt>
                <c:pt idx="9" formatCode="General">
                  <c:v>0.71453117981632719</c:v>
                </c:pt>
                <c:pt idx="10" formatCode="General">
                  <c:v>0.71453117981632719</c:v>
                </c:pt>
                <c:pt idx="11" formatCode="General">
                  <c:v>0.71453117981632719</c:v>
                </c:pt>
                <c:pt idx="12" formatCode="General">
                  <c:v>0.71453117981632719</c:v>
                </c:pt>
                <c:pt idx="13" formatCode="General">
                  <c:v>0.71453117981632719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23C-45C9-8408-744DA34E058C}"/>
            </c:ext>
          </c:extLst>
        </c:ser>
        <c:ser>
          <c:idx val="7"/>
          <c:order val="7"/>
          <c:tx>
            <c:strRef>
              <c:f>'Problem Count c Chart'!$I$1</c:f>
              <c:strCache>
                <c:ptCount val="1"/>
                <c:pt idx="0">
                  <c:v>LCL</c:v>
                </c:pt>
              </c:strCache>
            </c:strRef>
          </c:tx>
          <c:spPr>
            <a:ln w="25400">
              <a:solidFill>
                <a:srgbClr val="7F8FA9"/>
              </a:solidFill>
              <a:prstDash val="sysDash"/>
            </a:ln>
            <a:effectLst/>
          </c:spPr>
          <c:marker>
            <c:symbol val="none"/>
          </c:marker>
          <c:cat>
            <c:numRef>
              <c:f>'Problem Count c Chart'!$A$2:$A$15</c:f>
              <c:numCache>
                <c:formatCode>mmm\-yy</c:formatCode>
                <c:ptCount val="14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  <c:pt idx="10">
                  <c:v>44682</c:v>
                </c:pt>
                <c:pt idx="11">
                  <c:v>44713</c:v>
                </c:pt>
                <c:pt idx="12">
                  <c:v>44743</c:v>
                </c:pt>
                <c:pt idx="13">
                  <c:v>44774</c:v>
                </c:pt>
              </c:numCache>
            </c:numRef>
          </c:cat>
          <c:val>
            <c:numRef>
              <c:f>'Problem Count c Chart'!$I$2:$I$15</c:f>
              <c:numCache>
                <c:formatCode>0.00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  <c:pt idx="13" formatCode="General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23C-45C9-8408-744DA34E0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1156495"/>
        <c:axId val="1611154415"/>
      </c:lineChart>
      <c:catAx>
        <c:axId val="1611156495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Implementation Month-Year</a:t>
                </a:r>
              </a:p>
            </c:rich>
          </c:tx>
          <c:overlay val="0"/>
        </c:title>
        <c:numFmt formatCode="mmm\-yy" sourceLinked="1"/>
        <c:majorTickMark val="out"/>
        <c:minorTickMark val="none"/>
        <c:tickLblPos val="nextTo"/>
        <c:crossAx val="1611154415"/>
        <c:crosses val="autoZero"/>
        <c:auto val="0"/>
        <c:lblAlgn val="ctr"/>
        <c:lblOffset val="100"/>
        <c:noMultiLvlLbl val="0"/>
      </c:catAx>
      <c:valAx>
        <c:axId val="1611154415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Barrier or Problem Count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11156495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 Compliance with the Recorded Home Oximetry Algorithm Across All Implementation Sites</a:t>
            </a:r>
          </a:p>
        </c:rich>
      </c:tx>
      <c:layout>
        <c:manualLayout>
          <c:xMode val="edge"/>
          <c:yMode val="edge"/>
          <c:x val="9.0423546180480929E-2"/>
          <c:y val="3.72819175453408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62795733232"/>
          <c:y val="0.19813739018268636"/>
          <c:w val="0.77606637831985703"/>
          <c:h val="0.62898430412730255"/>
        </c:manualLayout>
      </c:layout>
      <c:lineChart>
        <c:grouping val="standard"/>
        <c:varyColors val="0"/>
        <c:ser>
          <c:idx val="0"/>
          <c:order val="0"/>
          <c:tx>
            <c:strRef>
              <c:f>'Compliance Research Meeting'!$B$1</c:f>
              <c:strCache>
                <c:ptCount val="1"/>
                <c:pt idx="0">
                  <c:v>Percent Compliance</c:v>
                </c:pt>
              </c:strCache>
            </c:strRef>
          </c:tx>
          <c:spPr>
            <a:ln w="25400">
              <a:solidFill>
                <a:srgbClr val="864DAD"/>
              </a:solidFill>
              <a:prstDash val="solid"/>
            </a:ln>
            <a:effectLst/>
          </c:spPr>
          <c:marker>
            <c:symbol val="circle"/>
            <c:size val="6"/>
            <c:spPr>
              <a:solidFill>
                <a:srgbClr val="864DAD"/>
              </a:solidFill>
              <a:ln w="25400">
                <a:solidFill>
                  <a:srgbClr val="864DAD"/>
                </a:solidFill>
                <a:prstDash val="solid"/>
              </a:ln>
            </c:spPr>
          </c:marker>
          <c:cat>
            <c:strRef>
              <c:f>'Compliance Research Meeting'!$A$2:$A$15</c:f>
              <c:strCache>
                <c:ptCount val="14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(n=136)</c:v>
                </c:pt>
                <c:pt idx="11">
                  <c:v>June. 2022 (n=139)</c:v>
                </c:pt>
                <c:pt idx="12">
                  <c:v>July. 2022 (n=154)</c:v>
                </c:pt>
                <c:pt idx="13">
                  <c:v>August. 2022 (n=188)</c:v>
                </c:pt>
              </c:strCache>
            </c:strRef>
          </c:cat>
          <c:val>
            <c:numRef>
              <c:f>'Compliance Research Meeting'!$B$2:$B$15</c:f>
              <c:numCache>
                <c:formatCode>0%</c:formatCode>
                <c:ptCount val="14"/>
                <c:pt idx="0">
                  <c:v>0.66666666666666674</c:v>
                </c:pt>
                <c:pt idx="1">
                  <c:v>0.94117647058823528</c:v>
                </c:pt>
                <c:pt idx="2">
                  <c:v>0.92307692307692313</c:v>
                </c:pt>
                <c:pt idx="3">
                  <c:v>0.9</c:v>
                </c:pt>
                <c:pt idx="4">
                  <c:v>0.91</c:v>
                </c:pt>
                <c:pt idx="5">
                  <c:v>0.96703296703296704</c:v>
                </c:pt>
                <c:pt idx="6">
                  <c:v>0.956989247311828</c:v>
                </c:pt>
                <c:pt idx="7">
                  <c:v>0.93388429752066116</c:v>
                </c:pt>
                <c:pt idx="8">
                  <c:v>0.87591240875912413</c:v>
                </c:pt>
                <c:pt idx="9">
                  <c:v>0.86614173228346458</c:v>
                </c:pt>
                <c:pt idx="10">
                  <c:v>0.84558823529411764</c:v>
                </c:pt>
                <c:pt idx="11">
                  <c:v>0.75539568345323738</c:v>
                </c:pt>
                <c:pt idx="12">
                  <c:v>0.83116883116883122</c:v>
                </c:pt>
                <c:pt idx="13">
                  <c:v>0.84042553191489366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1F-437D-A85A-2EB7644B1490}"/>
            </c:ext>
          </c:extLst>
        </c:ser>
        <c:ser>
          <c:idx val="1"/>
          <c:order val="1"/>
          <c:tx>
            <c:strRef>
              <c:f>'Compliance Research Meeting'!$C$1</c:f>
              <c:strCache>
                <c:ptCount val="1"/>
                <c:pt idx="0">
                  <c:v>UCL</c:v>
                </c:pt>
              </c:strCache>
            </c:strRef>
          </c:tx>
          <c:spPr>
            <a:ln w="25400">
              <a:solidFill>
                <a:srgbClr val="9CC7CE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67987786532501E-2"/>
                  <c:y val="-2.021858036591172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F1F-437D-A85A-2EB7644B149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'Compliance Research Meeting'!$A$2:$A$15</c:f>
              <c:strCache>
                <c:ptCount val="14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(n=136)</c:v>
                </c:pt>
                <c:pt idx="11">
                  <c:v>June. 2022 (n=139)</c:v>
                </c:pt>
                <c:pt idx="12">
                  <c:v>July. 2022 (n=154)</c:v>
                </c:pt>
                <c:pt idx="13">
                  <c:v>August. 2022 (n=188)</c:v>
                </c:pt>
              </c:strCache>
            </c:strRef>
          </c:cat>
          <c:val>
            <c:numRef>
              <c:f>'Compliance Research Meeting'!$C$2:$C$15</c:f>
              <c:numCache>
                <c:formatCode>0.0000</c:formatCode>
                <c:ptCount val="14"/>
                <c:pt idx="0">
                  <c:v>0.96805800561189537</c:v>
                </c:pt>
                <c:pt idx="1">
                  <c:v>0.97051680532762297</c:v>
                </c:pt>
                <c:pt idx="2">
                  <c:v>0.97051680532762297</c:v>
                </c:pt>
                <c:pt idx="3">
                  <c:v>0.97051680532762297</c:v>
                </c:pt>
                <c:pt idx="4">
                  <c:v>0.97051680532762297</c:v>
                </c:pt>
                <c:pt idx="5">
                  <c:v>0.97051680532762297</c:v>
                </c:pt>
                <c:pt idx="6">
                  <c:v>0.97051680532762297</c:v>
                </c:pt>
                <c:pt idx="7">
                  <c:v>0.97051680532762297</c:v>
                </c:pt>
                <c:pt idx="8">
                  <c:v>0.97051680532762297</c:v>
                </c:pt>
                <c:pt idx="9">
                  <c:v>0.97051680532762297</c:v>
                </c:pt>
                <c:pt idx="10">
                  <c:v>0.96360000000000001</c:v>
                </c:pt>
                <c:pt idx="11">
                  <c:v>0.97051680532762297</c:v>
                </c:pt>
                <c:pt idx="12">
                  <c:v>0.97051680532762297</c:v>
                </c:pt>
                <c:pt idx="13">
                  <c:v>0.97050000000000003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1F-437D-A85A-2EB7644B1490}"/>
            </c:ext>
          </c:extLst>
        </c:ser>
        <c:ser>
          <c:idx val="2"/>
          <c:order val="2"/>
          <c:tx>
            <c:strRef>
              <c:f>'Compliance Research Meeting'!$D$1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297FD5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Meeting'!$A$2:$A$15</c:f>
              <c:strCache>
                <c:ptCount val="14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(n=136)</c:v>
                </c:pt>
                <c:pt idx="11">
                  <c:v>June. 2022 (n=139)</c:v>
                </c:pt>
                <c:pt idx="12">
                  <c:v>July. 2022 (n=154)</c:v>
                </c:pt>
                <c:pt idx="13">
                  <c:v>August. 2022 (n=188)</c:v>
                </c:pt>
              </c:strCache>
            </c:strRef>
          </c:cat>
          <c:val>
            <c:numRef>
              <c:f>'Compliance Research Meeting'!$D$2:$D$15</c:f>
              <c:numCache>
                <c:formatCode>0%</c:formatCode>
                <c:ptCount val="14"/>
                <c:pt idx="0">
                  <c:v>0.93616864648104814</c:v>
                </c:pt>
                <c:pt idx="1">
                  <c:v>0.93862744619677574</c:v>
                </c:pt>
                <c:pt idx="2">
                  <c:v>0.93862744619677574</c:v>
                </c:pt>
                <c:pt idx="3">
                  <c:v>0.93862744619677574</c:v>
                </c:pt>
                <c:pt idx="4" formatCode="0.0000">
                  <c:v>0.93862744619677574</c:v>
                </c:pt>
                <c:pt idx="5" formatCode="0.0000">
                  <c:v>0.93862744619677574</c:v>
                </c:pt>
                <c:pt idx="6" formatCode="0.0000">
                  <c:v>0.93862744619677574</c:v>
                </c:pt>
                <c:pt idx="7" formatCode="0.0000">
                  <c:v>0.93862744619677574</c:v>
                </c:pt>
                <c:pt idx="8" formatCode="0.0000">
                  <c:v>0.93862744619677574</c:v>
                </c:pt>
                <c:pt idx="9" formatCode="0.0000">
                  <c:v>0.93862744619677574</c:v>
                </c:pt>
                <c:pt idx="10" formatCode="0.0000">
                  <c:v>0.93862744619677574</c:v>
                </c:pt>
                <c:pt idx="11" formatCode="0.0000">
                  <c:v>0.93862744619677574</c:v>
                </c:pt>
                <c:pt idx="12" formatCode="0.0000">
                  <c:v>0.93862744619677574</c:v>
                </c:pt>
                <c:pt idx="13" formatCode="0.0000">
                  <c:v>0.97387900181004416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1F-437D-A85A-2EB7644B1490}"/>
            </c:ext>
          </c:extLst>
        </c:ser>
        <c:ser>
          <c:idx val="3"/>
          <c:order val="3"/>
          <c:tx>
            <c:strRef>
              <c:f>'Compliance Research Meeting'!$E$1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7F8FA9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Meeting'!$A$2:$A$15</c:f>
              <c:strCache>
                <c:ptCount val="14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(n=136)</c:v>
                </c:pt>
                <c:pt idx="11">
                  <c:v>June. 2022 (n=139)</c:v>
                </c:pt>
                <c:pt idx="12">
                  <c:v>July. 2022 (n=154)</c:v>
                </c:pt>
                <c:pt idx="13">
                  <c:v>August. 2022 (n=188)</c:v>
                </c:pt>
              </c:strCache>
            </c:strRef>
          </c:cat>
          <c:val>
            <c:numRef>
              <c:f>'Compliance Research Meeting'!$E$2:$E$15</c:f>
              <c:numCache>
                <c:formatCode>0%</c:formatCode>
                <c:ptCount val="14"/>
                <c:pt idx="0">
                  <c:v>0.90427928735020091</c:v>
                </c:pt>
                <c:pt idx="1">
                  <c:v>0.90673808706592851</c:v>
                </c:pt>
                <c:pt idx="2">
                  <c:v>0.90673808706592851</c:v>
                </c:pt>
                <c:pt idx="3">
                  <c:v>0.90673808706592851</c:v>
                </c:pt>
                <c:pt idx="4">
                  <c:v>0.90673808706592851</c:v>
                </c:pt>
                <c:pt idx="5">
                  <c:v>0.90673808706592851</c:v>
                </c:pt>
                <c:pt idx="6">
                  <c:v>0.90673808706592851</c:v>
                </c:pt>
                <c:pt idx="7">
                  <c:v>0.90673808706592851</c:v>
                </c:pt>
                <c:pt idx="8">
                  <c:v>0.90673808706592851</c:v>
                </c:pt>
                <c:pt idx="9">
                  <c:v>0.90673808706592851</c:v>
                </c:pt>
                <c:pt idx="10">
                  <c:v>0.90673808706592851</c:v>
                </c:pt>
                <c:pt idx="11">
                  <c:v>0.90673808706592851</c:v>
                </c:pt>
                <c:pt idx="12">
                  <c:v>0.90673808706592851</c:v>
                </c:pt>
                <c:pt idx="13">
                  <c:v>0.92436386487256272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F1F-437D-A85A-2EB7644B1490}"/>
            </c:ext>
          </c:extLst>
        </c:ser>
        <c:ser>
          <c:idx val="4"/>
          <c:order val="4"/>
          <c:tx>
            <c:strRef>
              <c:f>'Compliance Research Meeting'!$F$1</c:f>
              <c:strCache>
                <c:ptCount val="1"/>
                <c:pt idx="0">
                  <c:v>Average</c:v>
                </c:pt>
              </c:strCache>
            </c:strRef>
          </c:tx>
          <c:spPr>
            <a:ln w="19050">
              <a:solidFill>
                <a:schemeClr val="accent5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61374759457672634"/>
                  <c:y val="1.4244149024755822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latin typeface="Century Gothic" panose="020B0502020202020204" pitchFamily="34" charset="0"/>
                      </a:rPr>
                      <a:t>CL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F1F-437D-A85A-2EB7644B1490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'Compliance Research Meeting'!$A$2:$A$15</c:f>
              <c:strCache>
                <c:ptCount val="14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(n=136)</c:v>
                </c:pt>
                <c:pt idx="11">
                  <c:v>June. 2022 (n=139)</c:v>
                </c:pt>
                <c:pt idx="12">
                  <c:v>July. 2022 (n=154)</c:v>
                </c:pt>
                <c:pt idx="13">
                  <c:v>August. 2022 (n=188)</c:v>
                </c:pt>
              </c:strCache>
            </c:strRef>
          </c:cat>
          <c:val>
            <c:numRef>
              <c:f>'Compliance Research Meeting'!$F$2:$F$15</c:f>
              <c:numCache>
                <c:formatCode>0%</c:formatCode>
                <c:ptCount val="14"/>
                <c:pt idx="0">
                  <c:v>0.87238992821935368</c:v>
                </c:pt>
                <c:pt idx="1">
                  <c:v>0.87484872793508128</c:v>
                </c:pt>
                <c:pt idx="2">
                  <c:v>0.87484872793508128</c:v>
                </c:pt>
                <c:pt idx="3">
                  <c:v>0.87484872793508128</c:v>
                </c:pt>
                <c:pt idx="4">
                  <c:v>0.87484872793508128</c:v>
                </c:pt>
                <c:pt idx="5">
                  <c:v>0.87484872793508128</c:v>
                </c:pt>
                <c:pt idx="6">
                  <c:v>0.87484872793508128</c:v>
                </c:pt>
                <c:pt idx="7">
                  <c:v>0.87484872793508128</c:v>
                </c:pt>
                <c:pt idx="8">
                  <c:v>0.87484872793508128</c:v>
                </c:pt>
                <c:pt idx="9">
                  <c:v>0.87484872793508128</c:v>
                </c:pt>
                <c:pt idx="10">
                  <c:v>0.87484872793508128</c:v>
                </c:pt>
                <c:pt idx="11">
                  <c:v>0.87484872793508128</c:v>
                </c:pt>
                <c:pt idx="12">
                  <c:v>0.87484872793508128</c:v>
                </c:pt>
                <c:pt idx="13">
                  <c:v>0.87484872793508128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F1F-437D-A85A-2EB7644B1490}"/>
            </c:ext>
          </c:extLst>
        </c:ser>
        <c:ser>
          <c:idx val="5"/>
          <c:order val="5"/>
          <c:tx>
            <c:strRef>
              <c:f>'Compliance Research Meeting'!$G$1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9D90A0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Meeting'!$A$2:$A$15</c:f>
              <c:strCache>
                <c:ptCount val="14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(n=136)</c:v>
                </c:pt>
                <c:pt idx="11">
                  <c:v>June. 2022 (n=139)</c:v>
                </c:pt>
                <c:pt idx="12">
                  <c:v>July. 2022 (n=154)</c:v>
                </c:pt>
                <c:pt idx="13">
                  <c:v>August. 2022 (n=188)</c:v>
                </c:pt>
              </c:strCache>
            </c:strRef>
          </c:cat>
          <c:val>
            <c:numRef>
              <c:f>'Compliance Research Meeting'!$G$2:$G$15</c:f>
              <c:numCache>
                <c:formatCode>0%</c:formatCode>
                <c:ptCount val="14"/>
                <c:pt idx="0">
                  <c:v>0.84050056908850646</c:v>
                </c:pt>
                <c:pt idx="1">
                  <c:v>0.84295936880423405</c:v>
                </c:pt>
                <c:pt idx="2">
                  <c:v>0.84295936880423405</c:v>
                </c:pt>
                <c:pt idx="3">
                  <c:v>0.84295936880423405</c:v>
                </c:pt>
                <c:pt idx="4" formatCode="0.0000">
                  <c:v>0.84295936880423405</c:v>
                </c:pt>
                <c:pt idx="5" formatCode="0.0000">
                  <c:v>0.84295936880423405</c:v>
                </c:pt>
                <c:pt idx="6" formatCode="0.0000">
                  <c:v>0.84295936880423405</c:v>
                </c:pt>
                <c:pt idx="7" formatCode="0.0000">
                  <c:v>0.84295936880423405</c:v>
                </c:pt>
                <c:pt idx="8" formatCode="0.0000">
                  <c:v>0.84295936880423405</c:v>
                </c:pt>
                <c:pt idx="9" formatCode="0.0000">
                  <c:v>0.84295936880423405</c:v>
                </c:pt>
                <c:pt idx="10" formatCode="0.0000">
                  <c:v>0.84295936880423405</c:v>
                </c:pt>
                <c:pt idx="11" formatCode="0.0000">
                  <c:v>0.84295936880423405</c:v>
                </c:pt>
                <c:pt idx="12" formatCode="0.0000">
                  <c:v>0.84295936880423405</c:v>
                </c:pt>
                <c:pt idx="13" formatCode="0.0000">
                  <c:v>0.82533359099759984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F1F-437D-A85A-2EB7644B1490}"/>
            </c:ext>
          </c:extLst>
        </c:ser>
        <c:ser>
          <c:idx val="6"/>
          <c:order val="6"/>
          <c:tx>
            <c:strRef>
              <c:f>'Compliance Research Meeting'!$H$1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4A66AC">
                      <a:tint val="77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Meeting'!$A$2:$A$15</c:f>
              <c:strCache>
                <c:ptCount val="14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(n=136)</c:v>
                </c:pt>
                <c:pt idx="11">
                  <c:v>June. 2022 (n=139)</c:v>
                </c:pt>
                <c:pt idx="12">
                  <c:v>July. 2022 (n=154)</c:v>
                </c:pt>
                <c:pt idx="13">
                  <c:v>August. 2022 (n=188)</c:v>
                </c:pt>
              </c:strCache>
            </c:strRef>
          </c:cat>
          <c:val>
            <c:numRef>
              <c:f>'Compliance Research Meeting'!$H$2:$H$15</c:f>
              <c:numCache>
                <c:formatCode>0%</c:formatCode>
                <c:ptCount val="14"/>
                <c:pt idx="0">
                  <c:v>0.80861120995765923</c:v>
                </c:pt>
                <c:pt idx="1">
                  <c:v>0.81107000967338683</c:v>
                </c:pt>
                <c:pt idx="2">
                  <c:v>0.81107000967338683</c:v>
                </c:pt>
                <c:pt idx="3">
                  <c:v>0.81107000967338683</c:v>
                </c:pt>
                <c:pt idx="4" formatCode="0.0000">
                  <c:v>0.81107000967338683</c:v>
                </c:pt>
                <c:pt idx="5" formatCode="0.0000">
                  <c:v>0.81107000967338683</c:v>
                </c:pt>
                <c:pt idx="6" formatCode="0.0000">
                  <c:v>0.81107000967338683</c:v>
                </c:pt>
                <c:pt idx="7" formatCode="0.0000">
                  <c:v>0.81107000967338683</c:v>
                </c:pt>
                <c:pt idx="8" formatCode="0.0000">
                  <c:v>0.81107000967338683</c:v>
                </c:pt>
                <c:pt idx="9" formatCode="0.0000">
                  <c:v>0.81107000967338683</c:v>
                </c:pt>
                <c:pt idx="10" formatCode="0.0000">
                  <c:v>0.81107000967338683</c:v>
                </c:pt>
                <c:pt idx="11" formatCode="0.0000">
                  <c:v>0.81107000967338683</c:v>
                </c:pt>
                <c:pt idx="12" formatCode="0.0000">
                  <c:v>0.81107000967338683</c:v>
                </c:pt>
                <c:pt idx="13" formatCode="0.0000">
                  <c:v>0.7758184540601184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F1F-437D-A85A-2EB7644B1490}"/>
            </c:ext>
          </c:extLst>
        </c:ser>
        <c:ser>
          <c:idx val="7"/>
          <c:order val="7"/>
          <c:tx>
            <c:strRef>
              <c:f>'Compliance Research Meeting'!$I$1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9CC7CE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68559912888571373"/>
                  <c:y val="-4.49241675033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F1F-437D-A85A-2EB7644B149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'Compliance Research Meeting'!$A$2:$A$15</c:f>
              <c:strCache>
                <c:ptCount val="14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  <c:pt idx="10">
                  <c:v>May. 2022 (n=136)</c:v>
                </c:pt>
                <c:pt idx="11">
                  <c:v>June. 2022 (n=139)</c:v>
                </c:pt>
                <c:pt idx="12">
                  <c:v>July. 2022 (n=154)</c:v>
                </c:pt>
                <c:pt idx="13">
                  <c:v>August. 2022 (n=188)</c:v>
                </c:pt>
              </c:strCache>
            </c:strRef>
          </c:cat>
          <c:val>
            <c:numRef>
              <c:f>'Compliance Research Meeting'!$I$2:$I$15</c:f>
              <c:numCache>
                <c:formatCode>0%</c:formatCode>
                <c:ptCount val="14"/>
                <c:pt idx="0">
                  <c:v>0.776721850826812</c:v>
                </c:pt>
                <c:pt idx="1">
                  <c:v>0.7791806505425396</c:v>
                </c:pt>
                <c:pt idx="2">
                  <c:v>0.7791806505425396</c:v>
                </c:pt>
                <c:pt idx="3">
                  <c:v>0.7791806505425396</c:v>
                </c:pt>
                <c:pt idx="4">
                  <c:v>0.7791806505425396</c:v>
                </c:pt>
                <c:pt idx="5">
                  <c:v>0.7791806505425396</c:v>
                </c:pt>
                <c:pt idx="6">
                  <c:v>0.7791806505425396</c:v>
                </c:pt>
                <c:pt idx="7">
                  <c:v>0.7791806505425396</c:v>
                </c:pt>
                <c:pt idx="8">
                  <c:v>0.7791806505425396</c:v>
                </c:pt>
                <c:pt idx="9">
                  <c:v>0.7791806505425396</c:v>
                </c:pt>
                <c:pt idx="10">
                  <c:v>0.7791806505425396</c:v>
                </c:pt>
                <c:pt idx="11">
                  <c:v>0.7791806505425396</c:v>
                </c:pt>
                <c:pt idx="12">
                  <c:v>0.7791806505425396</c:v>
                </c:pt>
                <c:pt idx="13">
                  <c:v>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F1F-437D-A85A-2EB7644B1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2202864"/>
        <c:axId val="632200368"/>
      </c:lineChart>
      <c:catAx>
        <c:axId val="632202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Report Month, (N=Total number of reports for that month)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32200368"/>
        <c:crosses val="autoZero"/>
        <c:auto val="0"/>
        <c:lblAlgn val="ctr"/>
        <c:lblOffset val="100"/>
        <c:noMultiLvlLbl val="0"/>
      </c:catAx>
      <c:valAx>
        <c:axId val="632200368"/>
        <c:scaling>
          <c:orientation val="minMax"/>
          <c:max val="1"/>
          <c:min val="0.4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Compliance with the RHO Algorithm</a:t>
                </a:r>
              </a:p>
            </c:rich>
          </c:tx>
          <c:layout>
            <c:manualLayout>
              <c:xMode val="edge"/>
              <c:yMode val="edge"/>
              <c:x val="5.5190370724831758E-3"/>
              <c:y val="0.20329687955672204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632202864"/>
        <c:crosses val="autoZero"/>
        <c:crossBetween val="midCat"/>
      </c:valAx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How Physician Compliance with the RHO Algorithm Impacts Duration of HOT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571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'RecordedHomeOximetry-Compliance'!$H$2:$H$41</c:f>
              <c:numCache>
                <c:formatCode>General</c:formatCode>
                <c:ptCount val="40"/>
                <c:pt idx="0">
                  <c:v>90</c:v>
                </c:pt>
                <c:pt idx="1">
                  <c:v>86.666666669999998</c:v>
                </c:pt>
                <c:pt idx="2">
                  <c:v>84.61538462</c:v>
                </c:pt>
                <c:pt idx="3">
                  <c:v>100</c:v>
                </c:pt>
                <c:pt idx="4">
                  <c:v>100</c:v>
                </c:pt>
                <c:pt idx="5">
                  <c:v>91.666666669999998</c:v>
                </c:pt>
                <c:pt idx="6">
                  <c:v>100</c:v>
                </c:pt>
                <c:pt idx="7">
                  <c:v>97.222222220000006</c:v>
                </c:pt>
                <c:pt idx="8">
                  <c:v>100</c:v>
                </c:pt>
                <c:pt idx="9">
                  <c:v>100</c:v>
                </c:pt>
                <c:pt idx="10">
                  <c:v>90.7</c:v>
                </c:pt>
                <c:pt idx="11">
                  <c:v>90</c:v>
                </c:pt>
                <c:pt idx="12">
                  <c:v>93.333333333333329</c:v>
                </c:pt>
                <c:pt idx="13">
                  <c:v>100</c:v>
                </c:pt>
                <c:pt idx="14">
                  <c:v>83.333333333333343</c:v>
                </c:pt>
                <c:pt idx="15">
                  <c:v>100</c:v>
                </c:pt>
                <c:pt idx="16">
                  <c:v>100</c:v>
                </c:pt>
                <c:pt idx="17">
                  <c:v>94.285714290000001</c:v>
                </c:pt>
                <c:pt idx="18">
                  <c:v>80.952380950000006</c:v>
                </c:pt>
                <c:pt idx="19">
                  <c:v>80</c:v>
                </c:pt>
                <c:pt idx="20">
                  <c:v>90.47619048</c:v>
                </c:pt>
                <c:pt idx="21">
                  <c:v>100</c:v>
                </c:pt>
                <c:pt idx="22">
                  <c:v>87.5</c:v>
                </c:pt>
                <c:pt idx="23">
                  <c:v>87.5</c:v>
                </c:pt>
                <c:pt idx="24">
                  <c:v>54.545454545454547</c:v>
                </c:pt>
                <c:pt idx="25">
                  <c:v>66.666666666666671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100</c:v>
                </c:pt>
                <c:pt idx="33">
                  <c:v>100</c:v>
                </c:pt>
                <c:pt idx="34">
                  <c:v>75.675675675675677</c:v>
                </c:pt>
                <c:pt idx="35">
                  <c:v>79.411764705882348</c:v>
                </c:pt>
                <c:pt idx="36">
                  <c:v>94.444444444444443</c:v>
                </c:pt>
                <c:pt idx="37">
                  <c:v>100</c:v>
                </c:pt>
                <c:pt idx="38">
                  <c:v>87.5</c:v>
                </c:pt>
                <c:pt idx="39">
                  <c:v>94.444444444444443</c:v>
                </c:pt>
              </c:numCache>
            </c:numRef>
          </c:xVal>
          <c:yVal>
            <c:numRef>
              <c:f>'RecordedHomeOximetry-Compliance'!$I$2:$I$41</c:f>
              <c:numCache>
                <c:formatCode>General</c:formatCode>
                <c:ptCount val="40"/>
                <c:pt idx="0">
                  <c:v>62</c:v>
                </c:pt>
                <c:pt idx="1">
                  <c:v>53</c:v>
                </c:pt>
                <c:pt idx="2">
                  <c:v>38</c:v>
                </c:pt>
                <c:pt idx="3">
                  <c:v>27</c:v>
                </c:pt>
                <c:pt idx="4">
                  <c:v>90</c:v>
                </c:pt>
                <c:pt idx="5">
                  <c:v>127</c:v>
                </c:pt>
                <c:pt idx="6">
                  <c:v>28</c:v>
                </c:pt>
                <c:pt idx="7">
                  <c:v>120</c:v>
                </c:pt>
                <c:pt idx="8">
                  <c:v>25</c:v>
                </c:pt>
                <c:pt idx="9">
                  <c:v>83</c:v>
                </c:pt>
                <c:pt idx="10">
                  <c:v>245</c:v>
                </c:pt>
                <c:pt idx="11">
                  <c:v>28</c:v>
                </c:pt>
                <c:pt idx="12">
                  <c:v>152</c:v>
                </c:pt>
                <c:pt idx="13">
                  <c:v>60</c:v>
                </c:pt>
                <c:pt idx="14">
                  <c:v>96</c:v>
                </c:pt>
                <c:pt idx="15">
                  <c:v>13</c:v>
                </c:pt>
                <c:pt idx="16">
                  <c:v>9</c:v>
                </c:pt>
                <c:pt idx="17">
                  <c:v>119</c:v>
                </c:pt>
                <c:pt idx="18">
                  <c:v>65</c:v>
                </c:pt>
                <c:pt idx="19">
                  <c:v>42</c:v>
                </c:pt>
                <c:pt idx="20">
                  <c:v>64</c:v>
                </c:pt>
                <c:pt idx="21">
                  <c:v>19</c:v>
                </c:pt>
                <c:pt idx="22">
                  <c:v>19</c:v>
                </c:pt>
                <c:pt idx="23">
                  <c:v>77</c:v>
                </c:pt>
                <c:pt idx="24">
                  <c:v>40</c:v>
                </c:pt>
                <c:pt idx="25">
                  <c:v>60</c:v>
                </c:pt>
                <c:pt idx="26">
                  <c:v>22</c:v>
                </c:pt>
                <c:pt idx="27">
                  <c:v>77</c:v>
                </c:pt>
                <c:pt idx="28">
                  <c:v>28</c:v>
                </c:pt>
                <c:pt idx="29">
                  <c:v>23</c:v>
                </c:pt>
                <c:pt idx="30">
                  <c:v>77</c:v>
                </c:pt>
                <c:pt idx="31">
                  <c:v>33</c:v>
                </c:pt>
                <c:pt idx="32">
                  <c:v>7</c:v>
                </c:pt>
                <c:pt idx="33">
                  <c:v>17</c:v>
                </c:pt>
                <c:pt idx="34">
                  <c:v>119</c:v>
                </c:pt>
                <c:pt idx="35">
                  <c:v>112</c:v>
                </c:pt>
                <c:pt idx="36">
                  <c:v>75</c:v>
                </c:pt>
                <c:pt idx="37">
                  <c:v>36</c:v>
                </c:pt>
                <c:pt idx="38">
                  <c:v>38</c:v>
                </c:pt>
                <c:pt idx="39">
                  <c:v>186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3C-4098-8D5C-4622460A0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7076064"/>
        <c:axId val="657060256"/>
      </c:scatterChart>
      <c:valAx>
        <c:axId val="657076064"/>
        <c:scaling>
          <c:orientation val="minMax"/>
          <c:max val="100"/>
          <c:min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Compliance Rate (Individual Infant)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060256"/>
        <c:crosses val="autoZero"/>
        <c:crossBetween val="midCat"/>
        <c:majorUnit val="5"/>
      </c:valAx>
      <c:valAx>
        <c:axId val="657060256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Duration of Home Oxygen (days)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076064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Site Compliance Rate and Impact on Average HOT Duration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Average HOT Duration (days)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Analysis!$A$15:$A$20</c:f>
              <c:strCache>
                <c:ptCount val="6"/>
                <c:pt idx="0">
                  <c:v>E</c:v>
                </c:pt>
                <c:pt idx="1">
                  <c:v>N</c:v>
                </c:pt>
                <c:pt idx="2">
                  <c:v>F</c:v>
                </c:pt>
                <c:pt idx="3">
                  <c:v>K</c:v>
                </c:pt>
                <c:pt idx="4">
                  <c:v>A</c:v>
                </c:pt>
                <c:pt idx="5">
                  <c:v>B</c:v>
                </c:pt>
              </c:strCache>
            </c:strRef>
          </c:cat>
          <c:val>
            <c:numRef>
              <c:f>Analysis!$G$15:$G$20</c:f>
              <c:numCache>
                <c:formatCode>General</c:formatCode>
                <c:ptCount val="6"/>
                <c:pt idx="0">
                  <c:v>112.33333333333333</c:v>
                </c:pt>
                <c:pt idx="1">
                  <c:v>112</c:v>
                </c:pt>
                <c:pt idx="2">
                  <c:v>105.5</c:v>
                </c:pt>
                <c:pt idx="3">
                  <c:v>50.428571428571431</c:v>
                </c:pt>
                <c:pt idx="4">
                  <c:v>46</c:v>
                </c:pt>
                <c:pt idx="5">
                  <c:v>35.5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19-40D3-977D-FCFB892A74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4890271"/>
        <c:axId val="844891103"/>
      </c:barChart>
      <c:lineChart>
        <c:grouping val="standard"/>
        <c:varyColors val="0"/>
        <c:ser>
          <c:idx val="1"/>
          <c:order val="1"/>
          <c:tx>
            <c:v>Compliance (%)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571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Analysis!$A$15:$A$20</c:f>
              <c:strCache>
                <c:ptCount val="6"/>
                <c:pt idx="0">
                  <c:v>E</c:v>
                </c:pt>
                <c:pt idx="1">
                  <c:v>N</c:v>
                </c:pt>
                <c:pt idx="2">
                  <c:v>F</c:v>
                </c:pt>
                <c:pt idx="3">
                  <c:v>K</c:v>
                </c:pt>
                <c:pt idx="4">
                  <c:v>A</c:v>
                </c:pt>
                <c:pt idx="5">
                  <c:v>B</c:v>
                </c:pt>
              </c:strCache>
            </c:strRef>
          </c:cat>
          <c:val>
            <c:numRef>
              <c:f>Analysis!$E$15:$E$20</c:f>
              <c:numCache>
                <c:formatCode>0.00%</c:formatCode>
                <c:ptCount val="6"/>
                <c:pt idx="0">
                  <c:v>0.89240506329113922</c:v>
                </c:pt>
                <c:pt idx="1">
                  <c:v>0.74011299435028244</c:v>
                </c:pt>
                <c:pt idx="2">
                  <c:v>0.88086642599277976</c:v>
                </c:pt>
                <c:pt idx="3">
                  <c:v>0.94399999999999995</c:v>
                </c:pt>
                <c:pt idx="4">
                  <c:v>0.79710144927536231</c:v>
                </c:pt>
                <c:pt idx="5">
                  <c:v>0.98804780876494025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719-40D3-977D-FCFB892A74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5641199"/>
        <c:axId val="1205637039"/>
      </c:lineChart>
      <c:catAx>
        <c:axId val="8448902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Sites (n &gt; 3)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891103"/>
        <c:crosses val="autoZero"/>
        <c:auto val="1"/>
        <c:lblAlgn val="ctr"/>
        <c:lblOffset val="100"/>
        <c:noMultiLvlLbl val="0"/>
      </c:catAx>
      <c:valAx>
        <c:axId val="844891103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HOT Duration (days)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890271"/>
        <c:crosses val="autoZero"/>
        <c:crossBetween val="between"/>
        <c:majorUnit val="20"/>
      </c:valAx>
      <c:valAx>
        <c:axId val="1205637039"/>
        <c:scaling>
          <c:orientation val="minMax"/>
          <c:max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Compliance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5641199"/>
        <c:crosses val="max"/>
        <c:crossBetween val="between"/>
      </c:valAx>
      <c:catAx>
        <c:axId val="12056411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5637039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 dirty="0"/>
              <a:t>UNADJUSTED:</a:t>
            </a:r>
            <a:r>
              <a:rPr lang="en-US" sz="1600" dirty="0"/>
              <a:t> Sites' Average Starting O2 Flow Rate Compared to Average HOT Duration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Average HOT Duration (days)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Analysis!$A$15:$A$20</c:f>
              <c:strCache>
                <c:ptCount val="6"/>
                <c:pt idx="0">
                  <c:v>E</c:v>
                </c:pt>
                <c:pt idx="1">
                  <c:v>N</c:v>
                </c:pt>
                <c:pt idx="2">
                  <c:v>F</c:v>
                </c:pt>
                <c:pt idx="3">
                  <c:v>K</c:v>
                </c:pt>
                <c:pt idx="4">
                  <c:v>A</c:v>
                </c:pt>
                <c:pt idx="5">
                  <c:v>B</c:v>
                </c:pt>
              </c:strCache>
            </c:strRef>
          </c:cat>
          <c:val>
            <c:numRef>
              <c:f>Analysis!$G$15:$G$20</c:f>
              <c:numCache>
                <c:formatCode>General</c:formatCode>
                <c:ptCount val="6"/>
                <c:pt idx="0">
                  <c:v>112.33333333333333</c:v>
                </c:pt>
                <c:pt idx="1">
                  <c:v>112</c:v>
                </c:pt>
                <c:pt idx="2">
                  <c:v>105.5</c:v>
                </c:pt>
                <c:pt idx="3">
                  <c:v>50.428571428571431</c:v>
                </c:pt>
                <c:pt idx="4">
                  <c:v>46</c:v>
                </c:pt>
                <c:pt idx="5">
                  <c:v>35.5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71-434A-B551-35E2F82C5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9626479"/>
        <c:axId val="1159622319"/>
      </c:barChart>
      <c:lineChart>
        <c:grouping val="standard"/>
        <c:varyColors val="0"/>
        <c:ser>
          <c:idx val="1"/>
          <c:order val="1"/>
          <c:tx>
            <c:v>Average Starting O2 (cc/min)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571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Analysis!$A$15:$A$20</c:f>
              <c:strCache>
                <c:ptCount val="6"/>
                <c:pt idx="0">
                  <c:v>E</c:v>
                </c:pt>
                <c:pt idx="1">
                  <c:v>N</c:v>
                </c:pt>
                <c:pt idx="2">
                  <c:v>F</c:v>
                </c:pt>
                <c:pt idx="3">
                  <c:v>K</c:v>
                </c:pt>
                <c:pt idx="4">
                  <c:v>A</c:v>
                </c:pt>
                <c:pt idx="5">
                  <c:v>B</c:v>
                </c:pt>
              </c:strCache>
            </c:strRef>
          </c:cat>
          <c:val>
            <c:numRef>
              <c:f>Analysis!$H$15:$H$20</c:f>
              <c:numCache>
                <c:formatCode>General</c:formatCode>
                <c:ptCount val="6"/>
                <c:pt idx="0">
                  <c:v>357</c:v>
                </c:pt>
                <c:pt idx="1">
                  <c:v>310</c:v>
                </c:pt>
                <c:pt idx="2">
                  <c:v>200</c:v>
                </c:pt>
                <c:pt idx="3">
                  <c:v>446</c:v>
                </c:pt>
                <c:pt idx="4">
                  <c:v>625</c:v>
                </c:pt>
                <c:pt idx="5">
                  <c:v>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71-434A-B551-35E2F82C5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8567055"/>
        <c:axId val="1298560399"/>
      </c:lineChart>
      <c:catAx>
        <c:axId val="11596264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Sites (n &gt; 3)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622319"/>
        <c:crosses val="autoZero"/>
        <c:auto val="1"/>
        <c:lblAlgn val="ctr"/>
        <c:lblOffset val="100"/>
        <c:noMultiLvlLbl val="0"/>
      </c:catAx>
      <c:valAx>
        <c:axId val="1159622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HOT Duration (days)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626479"/>
        <c:crosses val="autoZero"/>
        <c:crossBetween val="between"/>
      </c:valAx>
      <c:valAx>
        <c:axId val="129856039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Starting O2 (cc/min)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8567055"/>
        <c:crosses val="max"/>
        <c:crossBetween val="between"/>
      </c:valAx>
      <c:catAx>
        <c:axId val="12985670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98560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hyperlink" Target="mailto:RHOProgram@umassmed.edu" TargetMode="Externa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mailto:RHOProgram@umassmed.edu" TargetMode="External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2CEED-0108-44FE-A671-AF753BDBF99E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4209CF-897B-41C3-9C7B-36141C2F9FA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Feb - Mar 2021</a:t>
          </a:r>
        </a:p>
      </dgm:t>
    </dgm:pt>
    <dgm:pt modelId="{636887E1-4B45-43AF-992D-D3A9E50B9BB6}" type="parTrans" cxnId="{8B83B681-1F2A-450F-938E-CE5CD0C7EE1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A12BB6C7-6B24-460B-9D2A-B32840F59D97}" type="sibTrans" cxnId="{8B83B681-1F2A-450F-938E-CE5CD0C7EE1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C920E2F2-9D15-419D-A16B-B81FB13A2A72}">
      <dgm:prSet custT="1"/>
      <dgm:spPr/>
      <dgm:t>
        <a:bodyPr/>
        <a:lstStyle/>
        <a:p>
          <a:r>
            <a:rPr lang="en-US" sz="1600" dirty="0">
              <a:latin typeface="Apple Braille"/>
            </a:rPr>
            <a:t>Baseline data collection begins</a:t>
          </a:r>
        </a:p>
      </dgm:t>
    </dgm:pt>
    <dgm:pt modelId="{3A008A4E-28FE-4C14-BA26-D059283A3F70}" type="parTrans" cxnId="{0F24F962-F3ED-4C13-8D1C-BC7E0C36E19E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3BBCCE6-CD57-46A2-B8DF-B73E20257120}" type="sibTrans" cxnId="{0F24F962-F3ED-4C13-8D1C-BC7E0C36E19E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30F50C3E-E689-4749-B2DE-A380B36249A8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Mar - May 2021</a:t>
          </a:r>
        </a:p>
      </dgm:t>
    </dgm:pt>
    <dgm:pt modelId="{79677494-5720-431C-A698-ACF70BE9A8D5}" type="parTrans" cxnId="{A9192DD4-91A4-4241-AECC-05B1BA21FB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3E9C396-E906-41ED-A398-EE101353F0BC}" type="sibTrans" cxnId="{A9192DD4-91A4-4241-AECC-05B1BA21FB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DFA8BDC1-000A-475E-A75A-BD2BB9C56ACF}">
      <dgm:prSet custT="1"/>
      <dgm:spPr/>
      <dgm:t>
        <a:bodyPr/>
        <a:lstStyle/>
        <a:p>
          <a:r>
            <a:rPr lang="en-US" sz="1600" dirty="0">
              <a:latin typeface="Apple Braille"/>
            </a:rPr>
            <a:t>Initiate site training</a:t>
          </a:r>
        </a:p>
        <a:p>
          <a:r>
            <a:rPr lang="en-US" sz="1600" dirty="0">
              <a:latin typeface="Apple Braille"/>
            </a:rPr>
            <a:t>Initiate monthly phone calls</a:t>
          </a:r>
        </a:p>
      </dgm:t>
    </dgm:pt>
    <dgm:pt modelId="{19722879-946B-4D66-8A52-C6BEA38A9DA0}" type="parTrans" cxnId="{CCCCE647-ECF4-4654-B8E7-9FE60C1D51E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2C6A2DD0-ADFB-44FC-9705-00A34D924646}" type="sibTrans" cxnId="{CCCCE647-ECF4-4654-B8E7-9FE60C1D51E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6E58BA53-F355-4967-9B63-A00F41C4805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May - Aug 2021</a:t>
          </a:r>
        </a:p>
      </dgm:t>
    </dgm:pt>
    <dgm:pt modelId="{866049F6-DEB5-4EF6-9589-E32CA661F227}" type="parTrans" cxnId="{7AB5F3E5-3E61-4F77-8C6B-8E185F6AEF2D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99B84BCA-0ED4-4115-8CDC-E7F06D48D951}" type="sibTrans" cxnId="{7AB5F3E5-3E61-4F77-8C6B-8E185F6AEF2D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2A1968C-76A3-4D00-9A42-590C912CFB4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Jun 2021 - Feb 2022 </a:t>
          </a:r>
        </a:p>
      </dgm:t>
    </dgm:pt>
    <dgm:pt modelId="{D3D1D918-D5B7-4804-A86F-0DFC06837AD7}" type="parTrans" cxnId="{BC25D242-6587-43C8-9620-FDC1D78E98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EF672C74-B96C-4FED-B1A7-C0958A1B07F7}" type="sibTrans" cxnId="{BC25D242-6587-43C8-9620-FDC1D78E98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6E3D9C8D-B89D-40B2-9D51-EE76FF68D5EF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Feb - Aug 2022</a:t>
          </a:r>
        </a:p>
      </dgm:t>
    </dgm:pt>
    <dgm:pt modelId="{D975CEFD-F858-477E-A5E9-1830253CB0A9}" type="parTrans" cxnId="{435D5E81-2E9F-44F1-B776-8A74B850F8BA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7B5105F-9A04-4A1C-8D22-027DFEBC5D20}" type="sibTrans" cxnId="{435D5E81-2E9F-44F1-B776-8A74B850F8BA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04FD863-8742-4B7A-890B-410BB99E8CE2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Aug 2022 - Feb 2023</a:t>
          </a:r>
        </a:p>
      </dgm:t>
    </dgm:pt>
    <dgm:pt modelId="{98BDAC9A-0C9C-4B46-8C84-8B6D74D41F3D}" type="parTrans" cxnId="{980AC300-D7AF-4E11-A14D-1917E88142A5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B922D27B-6E97-46EB-91E5-95FC8F215DC2}" type="sibTrans" cxnId="{980AC300-D7AF-4E11-A14D-1917E88142A5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246EDE87-043A-4612-A7BF-7468786F88CF}">
      <dgm:prSet custT="1"/>
      <dgm:spPr/>
      <dgm:t>
        <a:bodyPr/>
        <a:lstStyle/>
        <a:p>
          <a:r>
            <a:rPr lang="en-US" sz="1600" dirty="0">
              <a:latin typeface="Apple Braille"/>
            </a:rPr>
            <a:t>Complete site training</a:t>
          </a:r>
        </a:p>
      </dgm:t>
    </dgm:pt>
    <dgm:pt modelId="{0B2E93BF-52C2-49D0-B34E-1DA10E75249E}" type="parTrans" cxnId="{A99B4531-0C72-44FE-A922-CC5805AA2821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C1D9968-3BAA-4DB2-B7B4-27016B64019A}" type="sibTrans" cxnId="{A99B4531-0C72-44FE-A922-CC5805AA2821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995A71E-D61A-4E56-9F91-86016F03DC78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</a:t>
          </a:r>
          <a:r>
            <a:rPr lang="en-US" sz="1600" baseline="0" dirty="0">
              <a:latin typeface="Apple Braille"/>
            </a:rPr>
            <a:t> 33% of eligible families</a:t>
          </a:r>
          <a:endParaRPr lang="en-US" sz="1600" dirty="0">
            <a:latin typeface="Apple Braille"/>
          </a:endParaRPr>
        </a:p>
      </dgm:t>
    </dgm:pt>
    <dgm:pt modelId="{A2A6E964-6563-474D-9A1E-4F4E1BD30299}" type="parTrans" cxnId="{B38C9FA6-D46B-4595-8E97-4DC7CCB1E3D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9F147E7-CF3A-495B-9436-3A64FCE213B7}" type="sibTrans" cxnId="{B38C9FA6-D46B-4595-8E97-4DC7CCB1E3D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74EE52E-2A22-4545-94B0-B9726F8F119D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 66% of eligible families</a:t>
          </a:r>
        </a:p>
      </dgm:t>
    </dgm:pt>
    <dgm:pt modelId="{7D8A8210-C524-4EDF-BCDC-906B5375CFDA}" type="parTrans" cxnId="{490F1B52-FCDC-45FB-8AA2-5E4266F370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3F876D99-D3B7-4252-9AFF-BF92312051F1}" type="sibTrans" cxnId="{490F1B52-FCDC-45FB-8AA2-5E4266F370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B88D7A2-C2DF-4500-9143-4D039D03ACD8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Feb - Aug 2023</a:t>
          </a:r>
        </a:p>
      </dgm:t>
    </dgm:pt>
    <dgm:pt modelId="{70463623-B836-40AA-85C5-C907B74DA79B}" type="parTrans" cxnId="{225AB961-3C94-4D1B-8760-C3AFD6F112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E5D10410-EEBD-4AA3-AC52-D766A374848D}" type="sibTrans" cxnId="{225AB961-3C94-4D1B-8760-C3AFD6F112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CF83719-CF7F-487D-BA2B-0B18F4CA5EEA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 100% of eligible families</a:t>
          </a:r>
        </a:p>
      </dgm:t>
    </dgm:pt>
    <dgm:pt modelId="{AA5CF355-2155-4045-B7FC-181375FF2BCB}" type="parTrans" cxnId="{FDC9FD64-6255-41B1-9731-31CC90C3D369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FDC7EDB-1D88-447F-A13B-B8E18EFE23D6}" type="sibTrans" cxnId="{FDC9FD64-6255-41B1-9731-31CC90C3D369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F5013EDC-A2F9-4FE9-B1F1-1403E2C6577A}">
      <dgm:prSet custT="1"/>
      <dgm:spPr/>
      <dgm:t>
        <a:bodyPr/>
        <a:lstStyle/>
        <a:p>
          <a:r>
            <a:rPr lang="en-US" sz="1600" dirty="0">
              <a:latin typeface="Apple Braille"/>
            </a:rPr>
            <a:t>Initiate 18-month implementation</a:t>
          </a:r>
        </a:p>
        <a:p>
          <a:r>
            <a:rPr lang="en-US" sz="1600" dirty="0">
              <a:latin typeface="Apple Braille"/>
            </a:rPr>
            <a:t>Begin providing monthly feedback reports</a:t>
          </a:r>
        </a:p>
      </dgm:t>
    </dgm:pt>
    <dgm:pt modelId="{1A0A09F8-A077-4064-9D2E-FA977CA984A2}" type="parTrans" cxnId="{F318267E-67DF-460C-99C2-50039D80D0E8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68C02F2-2A16-464F-8B30-45A62CF5452C}" type="sibTrans" cxnId="{F318267E-67DF-460C-99C2-50039D80D0E8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AA5AE18C-5131-48F0-939A-03E97B27110C}" type="pres">
      <dgm:prSet presAssocID="{0D02CEED-0108-44FE-A671-AF753BDBF99E}" presName="root" presStyleCnt="0">
        <dgm:presLayoutVars>
          <dgm:chMax/>
          <dgm:chPref/>
          <dgm:animLvl val="lvl"/>
        </dgm:presLayoutVars>
      </dgm:prSet>
      <dgm:spPr/>
    </dgm:pt>
    <dgm:pt modelId="{B8948FD1-18A7-45C2-A481-DD5E0A807A1E}" type="pres">
      <dgm:prSet presAssocID="{0D02CEED-0108-44FE-A671-AF753BDBF99E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700938DD-F76A-4D50-868F-4C8D87440D46}" type="pres">
      <dgm:prSet presAssocID="{0D02CEED-0108-44FE-A671-AF753BDBF99E}" presName="nodes" presStyleCnt="0">
        <dgm:presLayoutVars>
          <dgm:chMax/>
          <dgm:chPref/>
          <dgm:animLvl val="lvl"/>
        </dgm:presLayoutVars>
      </dgm:prSet>
      <dgm:spPr/>
    </dgm:pt>
    <dgm:pt modelId="{A1F750BC-9994-45E0-A9CF-86B92D5F7F6C}" type="pres">
      <dgm:prSet presAssocID="{FF4209CF-897B-41C3-9C7B-36141C2F9FA7}" presName="composite" presStyleCnt="0"/>
      <dgm:spPr/>
    </dgm:pt>
    <dgm:pt modelId="{238F01CB-479C-41E3-8900-7314A786B78A}" type="pres">
      <dgm:prSet presAssocID="{FF4209CF-897B-41C3-9C7B-36141C2F9FA7}" presName="ConnectorPoint" presStyleLbl="lnNode1" presStyleIdx="0" presStyleCnt="7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E6BDCE2-A162-4196-9BB7-9C1308772D59}" type="pres">
      <dgm:prSet presAssocID="{FF4209CF-897B-41C3-9C7B-36141C2F9FA7}" presName="DropPinPlaceHolder" presStyleCnt="0"/>
      <dgm:spPr/>
    </dgm:pt>
    <dgm:pt modelId="{167E3E17-B58C-41D1-8499-C06998BF2A76}" type="pres">
      <dgm:prSet presAssocID="{FF4209CF-897B-41C3-9C7B-36141C2F9FA7}" presName="DropPin" presStyleLbl="alignNode1" presStyleIdx="0" presStyleCnt="7"/>
      <dgm:spPr/>
    </dgm:pt>
    <dgm:pt modelId="{656C4663-7C4C-4A05-9B8E-FBE765EE6C51}" type="pres">
      <dgm:prSet presAssocID="{FF4209CF-897B-41C3-9C7B-36141C2F9FA7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68A97B-124A-45A1-8381-E3227BD85FE8}" type="pres">
      <dgm:prSet presAssocID="{FF4209CF-897B-41C3-9C7B-36141C2F9FA7}" presName="L2TextContainer" presStyleLbl="revTx" presStyleIdx="0" presStyleCnt="14">
        <dgm:presLayoutVars>
          <dgm:bulletEnabled val="1"/>
        </dgm:presLayoutVars>
      </dgm:prSet>
      <dgm:spPr/>
    </dgm:pt>
    <dgm:pt modelId="{8ACCE123-C989-46C1-B7FD-FA50ABEC947C}" type="pres">
      <dgm:prSet presAssocID="{FF4209CF-897B-41C3-9C7B-36141C2F9FA7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6B04496D-97D5-4C4A-A362-7B46786429CD}" type="pres">
      <dgm:prSet presAssocID="{FF4209CF-897B-41C3-9C7B-36141C2F9FA7}" presName="ConnectLine" presStyleLbl="sibTrans1D1" presStyleIdx="0" presStyleCnt="7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C265F4C-AB2A-4F80-98A7-82FC502E49D2}" type="pres">
      <dgm:prSet presAssocID="{FF4209CF-897B-41C3-9C7B-36141C2F9FA7}" presName="EmptyPlaceHolder" presStyleCnt="0"/>
      <dgm:spPr/>
    </dgm:pt>
    <dgm:pt modelId="{754E7C17-53C2-4829-8008-302721475D49}" type="pres">
      <dgm:prSet presAssocID="{A12BB6C7-6B24-460B-9D2A-B32840F59D97}" presName="spaceBetweenRectangles" presStyleCnt="0"/>
      <dgm:spPr/>
    </dgm:pt>
    <dgm:pt modelId="{D0F1C883-D090-4B68-9E55-4455ACC389A3}" type="pres">
      <dgm:prSet presAssocID="{30F50C3E-E689-4749-B2DE-A380B36249A8}" presName="composite" presStyleCnt="0"/>
      <dgm:spPr/>
    </dgm:pt>
    <dgm:pt modelId="{2B2928D1-331D-4A9F-A1F9-2C95098F0786}" type="pres">
      <dgm:prSet presAssocID="{30F50C3E-E689-4749-B2DE-A380B36249A8}" presName="ConnectorPoint" presStyleLbl="lnNode1" presStyleIdx="1" presStyleCnt="7"/>
      <dgm:spPr>
        <a:solidFill>
          <a:schemeClr val="accent5">
            <a:hueOff val="1001784"/>
            <a:satOff val="-4397"/>
            <a:lumOff val="13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B44936C-DFAC-455D-B978-61D277C6C060}" type="pres">
      <dgm:prSet presAssocID="{30F50C3E-E689-4749-B2DE-A380B36249A8}" presName="DropPinPlaceHolder" presStyleCnt="0"/>
      <dgm:spPr/>
    </dgm:pt>
    <dgm:pt modelId="{5B4579F9-026B-48AE-A6CF-911AC4DA134A}" type="pres">
      <dgm:prSet presAssocID="{30F50C3E-E689-4749-B2DE-A380B36249A8}" presName="DropPin" presStyleLbl="alignNode1" presStyleIdx="1" presStyleCnt="7"/>
      <dgm:spPr/>
    </dgm:pt>
    <dgm:pt modelId="{24F66197-6C48-45AF-BAAB-2D8BE1C9A9BC}" type="pres">
      <dgm:prSet presAssocID="{30F50C3E-E689-4749-B2DE-A380B36249A8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BAC1B5F-7FCA-4765-AF5D-DD5BC6F6B2AA}" type="pres">
      <dgm:prSet presAssocID="{30F50C3E-E689-4749-B2DE-A380B36249A8}" presName="L2TextContainer" presStyleLbl="revTx" presStyleIdx="2" presStyleCnt="14">
        <dgm:presLayoutVars>
          <dgm:bulletEnabled val="1"/>
        </dgm:presLayoutVars>
      </dgm:prSet>
      <dgm:spPr/>
    </dgm:pt>
    <dgm:pt modelId="{70F61D89-6BB6-4218-9167-C918FE0DE744}" type="pres">
      <dgm:prSet presAssocID="{30F50C3E-E689-4749-B2DE-A380B36249A8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AD7225F6-4D24-4251-9B85-9788DA7BA9E8}" type="pres">
      <dgm:prSet presAssocID="{30F50C3E-E689-4749-B2DE-A380B36249A8}" presName="ConnectLine" presStyleLbl="sibTrans1D1" presStyleIdx="1" presStyleCnt="7"/>
      <dgm:spPr>
        <a:noFill/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dash"/>
          <a:miter lim="800000"/>
        </a:ln>
        <a:effectLst/>
      </dgm:spPr>
    </dgm:pt>
    <dgm:pt modelId="{6E112FE5-DCFD-429F-9844-F15CBD865E08}" type="pres">
      <dgm:prSet presAssocID="{30F50C3E-E689-4749-B2DE-A380B36249A8}" presName="EmptyPlaceHolder" presStyleCnt="0"/>
      <dgm:spPr/>
    </dgm:pt>
    <dgm:pt modelId="{5DA9DD93-A953-4CB9-B9A4-BF931E9C12E6}" type="pres">
      <dgm:prSet presAssocID="{73E9C396-E906-41ED-A398-EE101353F0BC}" presName="spaceBetweenRectangles" presStyleCnt="0"/>
      <dgm:spPr/>
    </dgm:pt>
    <dgm:pt modelId="{D8EB1EAC-BC62-4758-84E0-E82104E83F70}" type="pres">
      <dgm:prSet presAssocID="{6E58BA53-F355-4967-9B63-A00F41C48057}" presName="composite" presStyleCnt="0"/>
      <dgm:spPr/>
    </dgm:pt>
    <dgm:pt modelId="{66F58FA4-B1A2-4296-A653-65832C552FA6}" type="pres">
      <dgm:prSet presAssocID="{6E58BA53-F355-4967-9B63-A00F41C48057}" presName="ConnectorPoint" presStyleLbl="lnNode1" presStyleIdx="2" presStyleCnt="7"/>
      <dgm:spPr>
        <a:solidFill>
          <a:schemeClr val="accent5">
            <a:hueOff val="2003568"/>
            <a:satOff val="-8793"/>
            <a:lumOff val="26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C39DCDB-B9E6-4AD7-B175-07B1191197DE}" type="pres">
      <dgm:prSet presAssocID="{6E58BA53-F355-4967-9B63-A00F41C48057}" presName="DropPinPlaceHolder" presStyleCnt="0"/>
      <dgm:spPr/>
    </dgm:pt>
    <dgm:pt modelId="{4DE32D6A-4F15-4BD8-8A04-E92DEB66879A}" type="pres">
      <dgm:prSet presAssocID="{6E58BA53-F355-4967-9B63-A00F41C48057}" presName="DropPin" presStyleLbl="alignNode1" presStyleIdx="2" presStyleCnt="7"/>
      <dgm:spPr>
        <a:solidFill>
          <a:srgbClr val="9B69BC"/>
        </a:solidFill>
        <a:ln>
          <a:solidFill>
            <a:srgbClr val="864DAD"/>
          </a:solidFill>
        </a:ln>
      </dgm:spPr>
    </dgm:pt>
    <dgm:pt modelId="{EF143EFB-B190-4E5C-A5AE-C4FBCD50B752}" type="pres">
      <dgm:prSet presAssocID="{6E58BA53-F355-4967-9B63-A00F41C48057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FAD0447-C579-42AF-9CEF-D4C617799519}" type="pres">
      <dgm:prSet presAssocID="{6E58BA53-F355-4967-9B63-A00F41C48057}" presName="L2TextContainer" presStyleLbl="revTx" presStyleIdx="4" presStyleCnt="14">
        <dgm:presLayoutVars>
          <dgm:bulletEnabled val="1"/>
        </dgm:presLayoutVars>
      </dgm:prSet>
      <dgm:spPr/>
    </dgm:pt>
    <dgm:pt modelId="{AB197FB0-0F12-4A59-9F3F-1C31859ED54E}" type="pres">
      <dgm:prSet presAssocID="{6E58BA53-F355-4967-9B63-A00F41C48057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838DE1A9-11F3-4AAE-80B5-CEC31C2EBA92}" type="pres">
      <dgm:prSet presAssocID="{6E58BA53-F355-4967-9B63-A00F41C48057}" presName="ConnectLine" presStyleLbl="sibTrans1D1" presStyleIdx="2" presStyleCnt="7"/>
      <dgm:spPr>
        <a:noFill/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dash"/>
          <a:miter lim="800000"/>
        </a:ln>
        <a:effectLst/>
      </dgm:spPr>
    </dgm:pt>
    <dgm:pt modelId="{33AB1B38-8BC6-42F7-A510-636B61ED7820}" type="pres">
      <dgm:prSet presAssocID="{6E58BA53-F355-4967-9B63-A00F41C48057}" presName="EmptyPlaceHolder" presStyleCnt="0"/>
      <dgm:spPr/>
    </dgm:pt>
    <dgm:pt modelId="{62792BF9-29FD-4D4A-8A65-8D65D1F97700}" type="pres">
      <dgm:prSet presAssocID="{99B84BCA-0ED4-4115-8CDC-E7F06D48D951}" presName="spaceBetweenRectangles" presStyleCnt="0"/>
      <dgm:spPr/>
    </dgm:pt>
    <dgm:pt modelId="{F82BC95B-14E4-4AFE-AD17-1415B67F5EB0}" type="pres">
      <dgm:prSet presAssocID="{72A1968C-76A3-4D00-9A42-590C912CFB47}" presName="composite" presStyleCnt="0"/>
      <dgm:spPr/>
    </dgm:pt>
    <dgm:pt modelId="{4882ED51-DF7B-418B-AED9-24BC8B93AFC5}" type="pres">
      <dgm:prSet presAssocID="{72A1968C-76A3-4D00-9A42-590C912CFB47}" presName="ConnectorPoint" presStyleLbl="lnNode1" presStyleIdx="3" presStyleCnt="7"/>
      <dgm:spPr>
        <a:solidFill>
          <a:schemeClr val="accent5">
            <a:hueOff val="3005351"/>
            <a:satOff val="-13190"/>
            <a:lumOff val="39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330EC7A-332D-40DD-8E48-E0E442C37C4D}" type="pres">
      <dgm:prSet presAssocID="{72A1968C-76A3-4D00-9A42-590C912CFB47}" presName="DropPinPlaceHolder" presStyleCnt="0"/>
      <dgm:spPr/>
    </dgm:pt>
    <dgm:pt modelId="{CF7B6860-6C29-4C93-8B53-A1443FBFD924}" type="pres">
      <dgm:prSet presAssocID="{72A1968C-76A3-4D00-9A42-590C912CFB47}" presName="DropPin" presStyleLbl="alignNode1" presStyleIdx="3" presStyleCnt="7" custLinFactNeighborX="-9431" custLinFactNeighborY="1339"/>
      <dgm:spPr/>
    </dgm:pt>
    <dgm:pt modelId="{C4BB4EC8-1530-4A54-A2A3-DD9B2823FACC}" type="pres">
      <dgm:prSet presAssocID="{72A1968C-76A3-4D00-9A42-590C912CFB47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54B02D3-1CDF-4469-B4C7-38635369252C}" type="pres">
      <dgm:prSet presAssocID="{72A1968C-76A3-4D00-9A42-590C912CFB47}" presName="L2TextContainer" presStyleLbl="revTx" presStyleIdx="6" presStyleCnt="14">
        <dgm:presLayoutVars>
          <dgm:bulletEnabled val="1"/>
        </dgm:presLayoutVars>
      </dgm:prSet>
      <dgm:spPr/>
    </dgm:pt>
    <dgm:pt modelId="{68394D26-8440-41C4-AC42-3F023E27A06C}" type="pres">
      <dgm:prSet presAssocID="{72A1968C-76A3-4D00-9A42-590C912CFB47}" presName="L1TextContainer" presStyleLbl="revTx" presStyleIdx="7" presStyleCnt="14" custLinFactNeighborX="-1761" custLinFactNeighborY="1339">
        <dgm:presLayoutVars>
          <dgm:chMax val="1"/>
          <dgm:chPref val="1"/>
          <dgm:bulletEnabled val="1"/>
        </dgm:presLayoutVars>
      </dgm:prSet>
      <dgm:spPr/>
    </dgm:pt>
    <dgm:pt modelId="{31D18754-3FB0-480E-B467-70CFFAB18868}" type="pres">
      <dgm:prSet presAssocID="{72A1968C-76A3-4D00-9A42-590C912CFB47}" presName="ConnectLine" presStyleLbl="sibTrans1D1" presStyleIdx="3" presStyleCnt="7" custLinFactX="-58000" custLinFactNeighborX="-100000"/>
      <dgm:spPr>
        <a:noFill/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dash"/>
          <a:miter lim="800000"/>
        </a:ln>
        <a:effectLst/>
      </dgm:spPr>
    </dgm:pt>
    <dgm:pt modelId="{0B25005D-1EC1-4EFB-B23D-F5B77D9B663F}" type="pres">
      <dgm:prSet presAssocID="{72A1968C-76A3-4D00-9A42-590C912CFB47}" presName="EmptyPlaceHolder" presStyleCnt="0"/>
      <dgm:spPr/>
    </dgm:pt>
    <dgm:pt modelId="{026845EA-1148-4825-8A55-80324AC0D262}" type="pres">
      <dgm:prSet presAssocID="{EF672C74-B96C-4FED-B1A7-C0958A1B07F7}" presName="spaceBetweenRectangles" presStyleCnt="0"/>
      <dgm:spPr/>
    </dgm:pt>
    <dgm:pt modelId="{4CBDA321-891C-46CD-9AA1-B2FBD145BFAF}" type="pres">
      <dgm:prSet presAssocID="{6E3D9C8D-B89D-40B2-9D51-EE76FF68D5EF}" presName="composite" presStyleCnt="0"/>
      <dgm:spPr/>
    </dgm:pt>
    <dgm:pt modelId="{C22833B4-9465-41AF-82D4-44B62729B815}" type="pres">
      <dgm:prSet presAssocID="{6E3D9C8D-B89D-40B2-9D51-EE76FF68D5EF}" presName="ConnectorPoint" presStyleLbl="lnNode1" presStyleIdx="4" presStyleCnt="7"/>
      <dgm:spPr>
        <a:solidFill>
          <a:schemeClr val="accent5">
            <a:hueOff val="4007135"/>
            <a:satOff val="-17587"/>
            <a:lumOff val="52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9B587A6-E0D0-413B-918D-383E182DD505}" type="pres">
      <dgm:prSet presAssocID="{6E3D9C8D-B89D-40B2-9D51-EE76FF68D5EF}" presName="DropPinPlaceHolder" presStyleCnt="0"/>
      <dgm:spPr/>
    </dgm:pt>
    <dgm:pt modelId="{9A98CBEA-4C17-4A96-9670-E14F274BC309}" type="pres">
      <dgm:prSet presAssocID="{6E3D9C8D-B89D-40B2-9D51-EE76FF68D5EF}" presName="DropPin" presStyleLbl="alignNode1" presStyleIdx="4" presStyleCnt="7"/>
      <dgm:spPr/>
    </dgm:pt>
    <dgm:pt modelId="{8CAF6538-A283-4F1B-8A46-58D31863A555}" type="pres">
      <dgm:prSet presAssocID="{6E3D9C8D-B89D-40B2-9D51-EE76FF68D5EF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899B51D-C1EA-4D3E-B50E-BDC51632BBFA}" type="pres">
      <dgm:prSet presAssocID="{6E3D9C8D-B89D-40B2-9D51-EE76FF68D5EF}" presName="L2TextContainer" presStyleLbl="revTx" presStyleIdx="8" presStyleCnt="14">
        <dgm:presLayoutVars>
          <dgm:bulletEnabled val="1"/>
        </dgm:presLayoutVars>
      </dgm:prSet>
      <dgm:spPr/>
    </dgm:pt>
    <dgm:pt modelId="{3CECF23A-E6F6-46C6-907D-BB154266792C}" type="pres">
      <dgm:prSet presAssocID="{6E3D9C8D-B89D-40B2-9D51-EE76FF68D5EF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4B37F2D2-9961-40C5-BAC9-D2269F0B19F6}" type="pres">
      <dgm:prSet presAssocID="{6E3D9C8D-B89D-40B2-9D51-EE76FF68D5EF}" presName="ConnectLine" presStyleLbl="sibTrans1D1" presStyleIdx="4" presStyleCnt="7"/>
      <dgm:spPr>
        <a:noFill/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dash"/>
          <a:miter lim="800000"/>
        </a:ln>
        <a:effectLst/>
      </dgm:spPr>
    </dgm:pt>
    <dgm:pt modelId="{228BB714-703E-4D7C-B9A9-0A25B8731791}" type="pres">
      <dgm:prSet presAssocID="{6E3D9C8D-B89D-40B2-9D51-EE76FF68D5EF}" presName="EmptyPlaceHolder" presStyleCnt="0"/>
      <dgm:spPr/>
    </dgm:pt>
    <dgm:pt modelId="{0DE9D098-EABA-4129-B6ED-CF18B57CCAA1}" type="pres">
      <dgm:prSet presAssocID="{07B5105F-9A04-4A1C-8D22-027DFEBC5D20}" presName="spaceBetweenRectangles" presStyleCnt="0"/>
      <dgm:spPr/>
    </dgm:pt>
    <dgm:pt modelId="{77CCF7C9-8154-44D5-B23C-DB9B0FD7DCA5}" type="pres">
      <dgm:prSet presAssocID="{004FD863-8742-4B7A-890B-410BB99E8CE2}" presName="composite" presStyleCnt="0"/>
      <dgm:spPr/>
    </dgm:pt>
    <dgm:pt modelId="{92095B8D-3D85-4FD4-9F2B-78BAF6768072}" type="pres">
      <dgm:prSet presAssocID="{004FD863-8742-4B7A-890B-410BB99E8CE2}" presName="ConnectorPoint" presStyleLbl="lnNode1" presStyleIdx="5" presStyleCnt="7"/>
      <dgm:spPr>
        <a:solidFill>
          <a:schemeClr val="accent5">
            <a:hueOff val="5008919"/>
            <a:satOff val="-21983"/>
            <a:lumOff val="653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43E8A74-4268-4ACF-BECA-CAF50CCFB602}" type="pres">
      <dgm:prSet presAssocID="{004FD863-8742-4B7A-890B-410BB99E8CE2}" presName="DropPinPlaceHolder" presStyleCnt="0"/>
      <dgm:spPr/>
    </dgm:pt>
    <dgm:pt modelId="{07518C91-B2D0-4903-A372-7F6DED0409BC}" type="pres">
      <dgm:prSet presAssocID="{004FD863-8742-4B7A-890B-410BB99E8CE2}" presName="DropPin" presStyleLbl="alignNode1" presStyleIdx="5" presStyleCnt="7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2737BDA6-CDB5-4F9A-A91D-CDEA90DBE6A4}" type="pres">
      <dgm:prSet presAssocID="{004FD863-8742-4B7A-890B-410BB99E8CE2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99EEB1-3540-4867-99BC-B957BFEEBA38}" type="pres">
      <dgm:prSet presAssocID="{004FD863-8742-4B7A-890B-410BB99E8CE2}" presName="L2TextContainer" presStyleLbl="revTx" presStyleIdx="10" presStyleCnt="14">
        <dgm:presLayoutVars>
          <dgm:bulletEnabled val="1"/>
        </dgm:presLayoutVars>
      </dgm:prSet>
      <dgm:spPr/>
    </dgm:pt>
    <dgm:pt modelId="{EA538D56-5C65-43EA-81D0-CD1E5CBC9F59}" type="pres">
      <dgm:prSet presAssocID="{004FD863-8742-4B7A-890B-410BB99E8CE2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ECA352F1-FDE4-445A-939C-CF4C3A4444A0}" type="pres">
      <dgm:prSet presAssocID="{004FD863-8742-4B7A-890B-410BB99E8CE2}" presName="ConnectLine" presStyleLbl="sibTrans1D1" presStyleIdx="5" presStyleCnt="7"/>
      <dgm:spPr>
        <a:noFill/>
        <a:ln w="12700" cap="flat" cmpd="sng" algn="ctr">
          <a:solidFill>
            <a:schemeClr val="accent5">
              <a:hueOff val="5008919"/>
              <a:satOff val="-21983"/>
              <a:lumOff val="6536"/>
              <a:alphaOff val="0"/>
            </a:schemeClr>
          </a:solidFill>
          <a:prstDash val="dash"/>
          <a:miter lim="800000"/>
        </a:ln>
        <a:effectLst/>
      </dgm:spPr>
    </dgm:pt>
    <dgm:pt modelId="{24E1B9BB-F421-479A-91FF-8F38B437BE14}" type="pres">
      <dgm:prSet presAssocID="{004FD863-8742-4B7A-890B-410BB99E8CE2}" presName="EmptyPlaceHolder" presStyleCnt="0"/>
      <dgm:spPr/>
    </dgm:pt>
    <dgm:pt modelId="{533B7DB3-9B62-4EC9-9116-35F5C6964E06}" type="pres">
      <dgm:prSet presAssocID="{B922D27B-6E97-46EB-91E5-95FC8F215DC2}" presName="spaceBetweenRectangles" presStyleCnt="0"/>
      <dgm:spPr/>
    </dgm:pt>
    <dgm:pt modelId="{EE5E0515-15F7-43D7-93FD-0AF89C971BD9}" type="pres">
      <dgm:prSet presAssocID="{8B88D7A2-C2DF-4500-9143-4D039D03ACD8}" presName="composite" presStyleCnt="0"/>
      <dgm:spPr/>
    </dgm:pt>
    <dgm:pt modelId="{05EB9770-2809-4C3B-9E53-5C53C82F25D8}" type="pres">
      <dgm:prSet presAssocID="{8B88D7A2-C2DF-4500-9143-4D039D03ACD8}" presName="ConnectorPoint" presStyleLbl="lnNode1" presStyleIdx="6" presStyleCnt="7"/>
      <dgm:spPr>
        <a:solidFill>
          <a:schemeClr val="accent5">
            <a:hueOff val="6010703"/>
            <a:satOff val="-26380"/>
            <a:lumOff val="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8B1F634-B2B0-4AFA-9188-ED9AD5A26CEB}" type="pres">
      <dgm:prSet presAssocID="{8B88D7A2-C2DF-4500-9143-4D039D03ACD8}" presName="DropPinPlaceHolder" presStyleCnt="0"/>
      <dgm:spPr/>
    </dgm:pt>
    <dgm:pt modelId="{B5AC1D3A-1AFE-48F0-9740-7F7DEAE125D6}" type="pres">
      <dgm:prSet presAssocID="{8B88D7A2-C2DF-4500-9143-4D039D03ACD8}" presName="DropPin" presStyleLbl="alignNode1" presStyleIdx="6" presStyleCnt="7"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</dgm:pt>
    <dgm:pt modelId="{A8B7CFA5-DD90-474A-A36B-395831F4D63F}" type="pres">
      <dgm:prSet presAssocID="{8B88D7A2-C2DF-4500-9143-4D039D03ACD8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7C5D1BF-8375-4F2F-8F69-62C5DD498D86}" type="pres">
      <dgm:prSet presAssocID="{8B88D7A2-C2DF-4500-9143-4D039D03ACD8}" presName="L2TextContainer" presStyleLbl="revTx" presStyleIdx="12" presStyleCnt="14">
        <dgm:presLayoutVars>
          <dgm:bulletEnabled val="1"/>
        </dgm:presLayoutVars>
      </dgm:prSet>
      <dgm:spPr/>
    </dgm:pt>
    <dgm:pt modelId="{733C4DBA-1274-416A-BCC8-352957253BAF}" type="pres">
      <dgm:prSet presAssocID="{8B88D7A2-C2DF-4500-9143-4D039D03ACD8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9DF81F3D-7400-484B-BB6C-DB4BE4FA9774}" type="pres">
      <dgm:prSet presAssocID="{8B88D7A2-C2DF-4500-9143-4D039D03ACD8}" presName="ConnectLine" presStyleLbl="sibTrans1D1" presStyleIdx="6" presStyleCnt="7"/>
      <dgm:spPr>
        <a:noFill/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dash"/>
          <a:miter lim="800000"/>
        </a:ln>
        <a:effectLst/>
      </dgm:spPr>
    </dgm:pt>
    <dgm:pt modelId="{D5B6C68E-E469-4661-AD1A-9C848B07625A}" type="pres">
      <dgm:prSet presAssocID="{8B88D7A2-C2DF-4500-9143-4D039D03ACD8}" presName="EmptyPlaceHolder" presStyleCnt="0"/>
      <dgm:spPr/>
    </dgm:pt>
  </dgm:ptLst>
  <dgm:cxnLst>
    <dgm:cxn modelId="{980AC300-D7AF-4E11-A14D-1917E88142A5}" srcId="{0D02CEED-0108-44FE-A671-AF753BDBF99E}" destId="{004FD863-8742-4B7A-890B-410BB99E8CE2}" srcOrd="5" destOrd="0" parTransId="{98BDAC9A-0C9C-4B46-8C84-8B6D74D41F3D}" sibTransId="{B922D27B-6E97-46EB-91E5-95FC8F215DC2}"/>
    <dgm:cxn modelId="{75437C1E-4B8C-4EDF-9B2F-1990936020B3}" type="presOf" srcId="{72A1968C-76A3-4D00-9A42-590C912CFB47}" destId="{68394D26-8440-41C4-AC42-3F023E27A06C}" srcOrd="0" destOrd="0" presId="urn:microsoft.com/office/officeart/2017/3/layout/DropPinTimeline"/>
    <dgm:cxn modelId="{A99B4531-0C72-44FE-A922-CC5805AA2821}" srcId="{6E58BA53-F355-4967-9B63-A00F41C48057}" destId="{246EDE87-043A-4612-A7BF-7468786F88CF}" srcOrd="0" destOrd="0" parTransId="{0B2E93BF-52C2-49D0-B34E-1DA10E75249E}" sibTransId="{7C1D9968-3BAA-4DB2-B7B4-27016B64019A}"/>
    <dgm:cxn modelId="{225AB961-3C94-4D1B-8760-C3AFD6F1125F}" srcId="{0D02CEED-0108-44FE-A671-AF753BDBF99E}" destId="{8B88D7A2-C2DF-4500-9143-4D039D03ACD8}" srcOrd="6" destOrd="0" parTransId="{70463623-B836-40AA-85C5-C907B74DA79B}" sibTransId="{E5D10410-EEBD-4AA3-AC52-D766A374848D}"/>
    <dgm:cxn modelId="{BC25D242-6587-43C8-9620-FDC1D78E985F}" srcId="{0D02CEED-0108-44FE-A671-AF753BDBF99E}" destId="{72A1968C-76A3-4D00-9A42-590C912CFB47}" srcOrd="3" destOrd="0" parTransId="{D3D1D918-D5B7-4804-A86F-0DFC06837AD7}" sibTransId="{EF672C74-B96C-4FED-B1A7-C0958A1B07F7}"/>
    <dgm:cxn modelId="{0F24F962-F3ED-4C13-8D1C-BC7E0C36E19E}" srcId="{FF4209CF-897B-41C3-9C7B-36141C2F9FA7}" destId="{C920E2F2-9D15-419D-A16B-B81FB13A2A72}" srcOrd="0" destOrd="0" parTransId="{3A008A4E-28FE-4C14-BA26-D059283A3F70}" sibTransId="{73BBCCE6-CD57-46A2-B8DF-B73E20257120}"/>
    <dgm:cxn modelId="{FDC9FD64-6255-41B1-9731-31CC90C3D369}" srcId="{8B88D7A2-C2DF-4500-9143-4D039D03ACD8}" destId="{8CF83719-CF7F-487D-BA2B-0B18F4CA5EEA}" srcOrd="0" destOrd="0" parTransId="{AA5CF355-2155-4045-B7FC-181375FF2BCB}" sibTransId="{0FDC7EDB-1D88-447F-A13B-B8E18EFE23D6}"/>
    <dgm:cxn modelId="{7C54A546-88F2-49DE-874B-BAE51B3F7AD6}" type="presOf" srcId="{004FD863-8742-4B7A-890B-410BB99E8CE2}" destId="{EA538D56-5C65-43EA-81D0-CD1E5CBC9F59}" srcOrd="0" destOrd="0" presId="urn:microsoft.com/office/officeart/2017/3/layout/DropPinTimeline"/>
    <dgm:cxn modelId="{CCCCE647-ECF4-4654-B8E7-9FE60C1D51E7}" srcId="{30F50C3E-E689-4749-B2DE-A380B36249A8}" destId="{DFA8BDC1-000A-475E-A75A-BD2BB9C56ACF}" srcOrd="0" destOrd="0" parTransId="{19722879-946B-4D66-8A52-C6BEA38A9DA0}" sibTransId="{2C6A2DD0-ADFB-44FC-9705-00A34D924646}"/>
    <dgm:cxn modelId="{D3BD5971-E190-4357-978B-F75ECD7B74B2}" type="presOf" srcId="{FF4209CF-897B-41C3-9C7B-36141C2F9FA7}" destId="{8ACCE123-C989-46C1-B7FD-FA50ABEC947C}" srcOrd="0" destOrd="0" presId="urn:microsoft.com/office/officeart/2017/3/layout/DropPinTimeline"/>
    <dgm:cxn modelId="{490F1B52-FCDC-45FB-8AA2-5E4266F3702F}" srcId="{004FD863-8742-4B7A-890B-410BB99E8CE2}" destId="{874EE52E-2A22-4545-94B0-B9726F8F119D}" srcOrd="0" destOrd="0" parTransId="{7D8A8210-C524-4EDF-BCDC-906B5375CFDA}" sibTransId="{3F876D99-D3B7-4252-9AFF-BF92312051F1}"/>
    <dgm:cxn modelId="{E72A0156-84A0-426F-98BF-6CD9AD297291}" type="presOf" srcId="{6E58BA53-F355-4967-9B63-A00F41C48057}" destId="{AB197FB0-0F12-4A59-9F3F-1C31859ED54E}" srcOrd="0" destOrd="0" presId="urn:microsoft.com/office/officeart/2017/3/layout/DropPinTimeline"/>
    <dgm:cxn modelId="{F318267E-67DF-460C-99C2-50039D80D0E8}" srcId="{72A1968C-76A3-4D00-9A42-590C912CFB47}" destId="{F5013EDC-A2F9-4FE9-B1F1-1403E2C6577A}" srcOrd="0" destOrd="0" parTransId="{1A0A09F8-A077-4064-9D2E-FA977CA984A2}" sibTransId="{768C02F2-2A16-464F-8B30-45A62CF5452C}"/>
    <dgm:cxn modelId="{435D5E81-2E9F-44F1-B776-8A74B850F8BA}" srcId="{0D02CEED-0108-44FE-A671-AF753BDBF99E}" destId="{6E3D9C8D-B89D-40B2-9D51-EE76FF68D5EF}" srcOrd="4" destOrd="0" parTransId="{D975CEFD-F858-477E-A5E9-1830253CB0A9}" sibTransId="{07B5105F-9A04-4A1C-8D22-027DFEBC5D20}"/>
    <dgm:cxn modelId="{8B83B681-1F2A-450F-938E-CE5CD0C7EE1F}" srcId="{0D02CEED-0108-44FE-A671-AF753BDBF99E}" destId="{FF4209CF-897B-41C3-9C7B-36141C2F9FA7}" srcOrd="0" destOrd="0" parTransId="{636887E1-4B45-43AF-992D-D3A9E50B9BB6}" sibTransId="{A12BB6C7-6B24-460B-9D2A-B32840F59D97}"/>
    <dgm:cxn modelId="{86660E97-D8C5-4A12-9039-A9593EFF74DE}" type="presOf" srcId="{6E3D9C8D-B89D-40B2-9D51-EE76FF68D5EF}" destId="{3CECF23A-E6F6-46C6-907D-BB154266792C}" srcOrd="0" destOrd="0" presId="urn:microsoft.com/office/officeart/2017/3/layout/DropPinTimeline"/>
    <dgm:cxn modelId="{5B81BFA3-D0FB-497A-8F9B-D98DBC76DA1B}" type="presOf" srcId="{C920E2F2-9D15-419D-A16B-B81FB13A2A72}" destId="{A668A97B-124A-45A1-8381-E3227BD85FE8}" srcOrd="0" destOrd="0" presId="urn:microsoft.com/office/officeart/2017/3/layout/DropPinTimeline"/>
    <dgm:cxn modelId="{B38C9FA6-D46B-4595-8E97-4DC7CCB1E3D7}" srcId="{6E3D9C8D-B89D-40B2-9D51-EE76FF68D5EF}" destId="{8995A71E-D61A-4E56-9F91-86016F03DC78}" srcOrd="0" destOrd="0" parTransId="{A2A6E964-6563-474D-9A1E-4F4E1BD30299}" sibTransId="{79F147E7-CF3A-495B-9436-3A64FCE213B7}"/>
    <dgm:cxn modelId="{4448C7BB-0197-4234-B032-71ADEF117C6E}" type="presOf" srcId="{8CF83719-CF7F-487D-BA2B-0B18F4CA5EEA}" destId="{27C5D1BF-8375-4F2F-8F69-62C5DD498D86}" srcOrd="0" destOrd="0" presId="urn:microsoft.com/office/officeart/2017/3/layout/DropPinTimeline"/>
    <dgm:cxn modelId="{B91937BF-6AEB-40EE-BE3F-3675FFA40B0B}" type="presOf" srcId="{8B88D7A2-C2DF-4500-9143-4D039D03ACD8}" destId="{733C4DBA-1274-416A-BCC8-352957253BAF}" srcOrd="0" destOrd="0" presId="urn:microsoft.com/office/officeart/2017/3/layout/DropPinTimeline"/>
    <dgm:cxn modelId="{A9192DD4-91A4-4241-AECC-05B1BA21FB2F}" srcId="{0D02CEED-0108-44FE-A671-AF753BDBF99E}" destId="{30F50C3E-E689-4749-B2DE-A380B36249A8}" srcOrd="1" destOrd="0" parTransId="{79677494-5720-431C-A698-ACF70BE9A8D5}" sibTransId="{73E9C396-E906-41ED-A398-EE101353F0BC}"/>
    <dgm:cxn modelId="{CC3094D4-91A6-4BD2-9028-DE9E0191AC4E}" type="presOf" srcId="{874EE52E-2A22-4545-94B0-B9726F8F119D}" destId="{A699EEB1-3540-4867-99BC-B957BFEEBA38}" srcOrd="0" destOrd="0" presId="urn:microsoft.com/office/officeart/2017/3/layout/DropPinTimeline"/>
    <dgm:cxn modelId="{0060FBDB-07F0-4E06-A19E-6E02AECD941E}" type="presOf" srcId="{30F50C3E-E689-4749-B2DE-A380B36249A8}" destId="{70F61D89-6BB6-4218-9167-C918FE0DE744}" srcOrd="0" destOrd="0" presId="urn:microsoft.com/office/officeart/2017/3/layout/DropPinTimeline"/>
    <dgm:cxn modelId="{1D7625DE-0A04-480A-B39D-C06CD9603E96}" type="presOf" srcId="{246EDE87-043A-4612-A7BF-7468786F88CF}" destId="{9FAD0447-C579-42AF-9CEF-D4C617799519}" srcOrd="0" destOrd="0" presId="urn:microsoft.com/office/officeart/2017/3/layout/DropPinTimeline"/>
    <dgm:cxn modelId="{E65036E3-1BCC-4BF5-8B37-E080B1B3C825}" type="presOf" srcId="{8995A71E-D61A-4E56-9F91-86016F03DC78}" destId="{F899B51D-C1EA-4D3E-B50E-BDC51632BBFA}" srcOrd="0" destOrd="0" presId="urn:microsoft.com/office/officeart/2017/3/layout/DropPinTimeline"/>
    <dgm:cxn modelId="{7D18D3E4-FE16-4DDE-A884-FA47E1F64A4B}" type="presOf" srcId="{F5013EDC-A2F9-4FE9-B1F1-1403E2C6577A}" destId="{154B02D3-1CDF-4469-B4C7-38635369252C}" srcOrd="0" destOrd="0" presId="urn:microsoft.com/office/officeart/2017/3/layout/DropPinTimeline"/>
    <dgm:cxn modelId="{7AB5F3E5-3E61-4F77-8C6B-8E185F6AEF2D}" srcId="{0D02CEED-0108-44FE-A671-AF753BDBF99E}" destId="{6E58BA53-F355-4967-9B63-A00F41C48057}" srcOrd="2" destOrd="0" parTransId="{866049F6-DEB5-4EF6-9589-E32CA661F227}" sibTransId="{99B84BCA-0ED4-4115-8CDC-E7F06D48D951}"/>
    <dgm:cxn modelId="{F1B75DEE-9215-472B-AC66-18C40059FB11}" type="presOf" srcId="{DFA8BDC1-000A-475E-A75A-BD2BB9C56ACF}" destId="{7BAC1B5F-7FCA-4765-AF5D-DD5BC6F6B2AA}" srcOrd="0" destOrd="0" presId="urn:microsoft.com/office/officeart/2017/3/layout/DropPinTimeline"/>
    <dgm:cxn modelId="{9471B1F0-1126-41A9-AE1C-9E570D0E230C}" type="presOf" srcId="{0D02CEED-0108-44FE-A671-AF753BDBF99E}" destId="{AA5AE18C-5131-48F0-939A-03E97B27110C}" srcOrd="0" destOrd="0" presId="urn:microsoft.com/office/officeart/2017/3/layout/DropPinTimeline"/>
    <dgm:cxn modelId="{761EC77B-87A8-426F-AC38-EB1D58B5F420}" type="presParOf" srcId="{AA5AE18C-5131-48F0-939A-03E97B27110C}" destId="{B8948FD1-18A7-45C2-A481-DD5E0A807A1E}" srcOrd="0" destOrd="0" presId="urn:microsoft.com/office/officeart/2017/3/layout/DropPinTimeline"/>
    <dgm:cxn modelId="{E3200C66-CF02-47C0-933F-23BE94B0EC58}" type="presParOf" srcId="{AA5AE18C-5131-48F0-939A-03E97B27110C}" destId="{700938DD-F76A-4D50-868F-4C8D87440D46}" srcOrd="1" destOrd="0" presId="urn:microsoft.com/office/officeart/2017/3/layout/DropPinTimeline"/>
    <dgm:cxn modelId="{74B9342A-9311-4A5D-B240-BAFE316EF43C}" type="presParOf" srcId="{700938DD-F76A-4D50-868F-4C8D87440D46}" destId="{A1F750BC-9994-45E0-A9CF-86B92D5F7F6C}" srcOrd="0" destOrd="0" presId="urn:microsoft.com/office/officeart/2017/3/layout/DropPinTimeline"/>
    <dgm:cxn modelId="{C18CE77D-1B6D-4D4A-B1D9-175DD4192509}" type="presParOf" srcId="{A1F750BC-9994-45E0-A9CF-86B92D5F7F6C}" destId="{238F01CB-479C-41E3-8900-7314A786B78A}" srcOrd="0" destOrd="0" presId="urn:microsoft.com/office/officeart/2017/3/layout/DropPinTimeline"/>
    <dgm:cxn modelId="{F5DD1450-B294-4F0A-A4B8-75F4A884A5BD}" type="presParOf" srcId="{A1F750BC-9994-45E0-A9CF-86B92D5F7F6C}" destId="{AE6BDCE2-A162-4196-9BB7-9C1308772D59}" srcOrd="1" destOrd="0" presId="urn:microsoft.com/office/officeart/2017/3/layout/DropPinTimeline"/>
    <dgm:cxn modelId="{808CF40A-1702-4CDB-99AD-ECF49C43E447}" type="presParOf" srcId="{AE6BDCE2-A162-4196-9BB7-9C1308772D59}" destId="{167E3E17-B58C-41D1-8499-C06998BF2A76}" srcOrd="0" destOrd="0" presId="urn:microsoft.com/office/officeart/2017/3/layout/DropPinTimeline"/>
    <dgm:cxn modelId="{E9439032-5D36-4EC1-89DA-BABF884FA2C4}" type="presParOf" srcId="{AE6BDCE2-A162-4196-9BB7-9C1308772D59}" destId="{656C4663-7C4C-4A05-9B8E-FBE765EE6C51}" srcOrd="1" destOrd="0" presId="urn:microsoft.com/office/officeart/2017/3/layout/DropPinTimeline"/>
    <dgm:cxn modelId="{50E5584C-E6C8-4F3A-9AA6-37F87A9B8504}" type="presParOf" srcId="{A1F750BC-9994-45E0-A9CF-86B92D5F7F6C}" destId="{A668A97B-124A-45A1-8381-E3227BD85FE8}" srcOrd="2" destOrd="0" presId="urn:microsoft.com/office/officeart/2017/3/layout/DropPinTimeline"/>
    <dgm:cxn modelId="{8DD7F78B-7AA8-45A6-933C-5C6885288396}" type="presParOf" srcId="{A1F750BC-9994-45E0-A9CF-86B92D5F7F6C}" destId="{8ACCE123-C989-46C1-B7FD-FA50ABEC947C}" srcOrd="3" destOrd="0" presId="urn:microsoft.com/office/officeart/2017/3/layout/DropPinTimeline"/>
    <dgm:cxn modelId="{78FB845F-5190-4001-9083-C7FE3CD1FBBF}" type="presParOf" srcId="{A1F750BC-9994-45E0-A9CF-86B92D5F7F6C}" destId="{6B04496D-97D5-4C4A-A362-7B46786429CD}" srcOrd="4" destOrd="0" presId="urn:microsoft.com/office/officeart/2017/3/layout/DropPinTimeline"/>
    <dgm:cxn modelId="{F5490606-5200-4E7B-878F-D72D660A44B6}" type="presParOf" srcId="{A1F750BC-9994-45E0-A9CF-86B92D5F7F6C}" destId="{DC265F4C-AB2A-4F80-98A7-82FC502E49D2}" srcOrd="5" destOrd="0" presId="urn:microsoft.com/office/officeart/2017/3/layout/DropPinTimeline"/>
    <dgm:cxn modelId="{DED1B865-88BD-4928-82F9-35A661A5FD32}" type="presParOf" srcId="{700938DD-F76A-4D50-868F-4C8D87440D46}" destId="{754E7C17-53C2-4829-8008-302721475D49}" srcOrd="1" destOrd="0" presId="urn:microsoft.com/office/officeart/2017/3/layout/DropPinTimeline"/>
    <dgm:cxn modelId="{40FE7D9D-9AF0-47D8-9D4E-149CB637B0EE}" type="presParOf" srcId="{700938DD-F76A-4D50-868F-4C8D87440D46}" destId="{D0F1C883-D090-4B68-9E55-4455ACC389A3}" srcOrd="2" destOrd="0" presId="urn:microsoft.com/office/officeart/2017/3/layout/DropPinTimeline"/>
    <dgm:cxn modelId="{D4174DD4-394D-41FA-87BC-2299C3C90457}" type="presParOf" srcId="{D0F1C883-D090-4B68-9E55-4455ACC389A3}" destId="{2B2928D1-331D-4A9F-A1F9-2C95098F0786}" srcOrd="0" destOrd="0" presId="urn:microsoft.com/office/officeart/2017/3/layout/DropPinTimeline"/>
    <dgm:cxn modelId="{877713CE-4B33-420E-834C-316D0637CC6B}" type="presParOf" srcId="{D0F1C883-D090-4B68-9E55-4455ACC389A3}" destId="{DB44936C-DFAC-455D-B978-61D277C6C060}" srcOrd="1" destOrd="0" presId="urn:microsoft.com/office/officeart/2017/3/layout/DropPinTimeline"/>
    <dgm:cxn modelId="{5D513BFB-A723-4D9B-A654-05A1032254EA}" type="presParOf" srcId="{DB44936C-DFAC-455D-B978-61D277C6C060}" destId="{5B4579F9-026B-48AE-A6CF-911AC4DA134A}" srcOrd="0" destOrd="0" presId="urn:microsoft.com/office/officeart/2017/3/layout/DropPinTimeline"/>
    <dgm:cxn modelId="{CF8EB422-AEF9-4DB5-A9DC-F4587148AA4F}" type="presParOf" srcId="{DB44936C-DFAC-455D-B978-61D277C6C060}" destId="{24F66197-6C48-45AF-BAAB-2D8BE1C9A9BC}" srcOrd="1" destOrd="0" presId="urn:microsoft.com/office/officeart/2017/3/layout/DropPinTimeline"/>
    <dgm:cxn modelId="{2154210F-80AD-4037-96A4-3B6A9ECCED91}" type="presParOf" srcId="{D0F1C883-D090-4B68-9E55-4455ACC389A3}" destId="{7BAC1B5F-7FCA-4765-AF5D-DD5BC6F6B2AA}" srcOrd="2" destOrd="0" presId="urn:microsoft.com/office/officeart/2017/3/layout/DropPinTimeline"/>
    <dgm:cxn modelId="{D771236B-707F-4E5B-BBAD-19F9E8A3493A}" type="presParOf" srcId="{D0F1C883-D090-4B68-9E55-4455ACC389A3}" destId="{70F61D89-6BB6-4218-9167-C918FE0DE744}" srcOrd="3" destOrd="0" presId="urn:microsoft.com/office/officeart/2017/3/layout/DropPinTimeline"/>
    <dgm:cxn modelId="{7070679D-6F50-4BC5-BFA5-508728B9EC55}" type="presParOf" srcId="{D0F1C883-D090-4B68-9E55-4455ACC389A3}" destId="{AD7225F6-4D24-4251-9B85-9788DA7BA9E8}" srcOrd="4" destOrd="0" presId="urn:microsoft.com/office/officeart/2017/3/layout/DropPinTimeline"/>
    <dgm:cxn modelId="{13556A26-2C08-418F-BFFE-0E2C25E3FE3C}" type="presParOf" srcId="{D0F1C883-D090-4B68-9E55-4455ACC389A3}" destId="{6E112FE5-DCFD-429F-9844-F15CBD865E08}" srcOrd="5" destOrd="0" presId="urn:microsoft.com/office/officeart/2017/3/layout/DropPinTimeline"/>
    <dgm:cxn modelId="{EFD91ADD-3B7B-4E2D-88B5-235B4F982198}" type="presParOf" srcId="{700938DD-F76A-4D50-868F-4C8D87440D46}" destId="{5DA9DD93-A953-4CB9-B9A4-BF931E9C12E6}" srcOrd="3" destOrd="0" presId="urn:microsoft.com/office/officeart/2017/3/layout/DropPinTimeline"/>
    <dgm:cxn modelId="{54A2D320-3472-4321-984A-990DE46C5CA9}" type="presParOf" srcId="{700938DD-F76A-4D50-868F-4C8D87440D46}" destId="{D8EB1EAC-BC62-4758-84E0-E82104E83F70}" srcOrd="4" destOrd="0" presId="urn:microsoft.com/office/officeart/2017/3/layout/DropPinTimeline"/>
    <dgm:cxn modelId="{913DA96A-416A-49D1-ADE8-C48457C5F02B}" type="presParOf" srcId="{D8EB1EAC-BC62-4758-84E0-E82104E83F70}" destId="{66F58FA4-B1A2-4296-A653-65832C552FA6}" srcOrd="0" destOrd="0" presId="urn:microsoft.com/office/officeart/2017/3/layout/DropPinTimeline"/>
    <dgm:cxn modelId="{15002F26-B564-481A-A9CD-6CB6AC991AF5}" type="presParOf" srcId="{D8EB1EAC-BC62-4758-84E0-E82104E83F70}" destId="{AC39DCDB-B9E6-4AD7-B175-07B1191197DE}" srcOrd="1" destOrd="0" presId="urn:microsoft.com/office/officeart/2017/3/layout/DropPinTimeline"/>
    <dgm:cxn modelId="{48E32DF5-D971-45C3-A885-38F8890BDAC6}" type="presParOf" srcId="{AC39DCDB-B9E6-4AD7-B175-07B1191197DE}" destId="{4DE32D6A-4F15-4BD8-8A04-E92DEB66879A}" srcOrd="0" destOrd="0" presId="urn:microsoft.com/office/officeart/2017/3/layout/DropPinTimeline"/>
    <dgm:cxn modelId="{B66FF195-1C17-473C-B4F5-AC683A3D6B96}" type="presParOf" srcId="{AC39DCDB-B9E6-4AD7-B175-07B1191197DE}" destId="{EF143EFB-B190-4E5C-A5AE-C4FBCD50B752}" srcOrd="1" destOrd="0" presId="urn:microsoft.com/office/officeart/2017/3/layout/DropPinTimeline"/>
    <dgm:cxn modelId="{345DEEF1-30A4-4DB1-9220-10292F2D4677}" type="presParOf" srcId="{D8EB1EAC-BC62-4758-84E0-E82104E83F70}" destId="{9FAD0447-C579-42AF-9CEF-D4C617799519}" srcOrd="2" destOrd="0" presId="urn:microsoft.com/office/officeart/2017/3/layout/DropPinTimeline"/>
    <dgm:cxn modelId="{A009DB5C-FE1B-47B0-BF4B-6F47BAB13340}" type="presParOf" srcId="{D8EB1EAC-BC62-4758-84E0-E82104E83F70}" destId="{AB197FB0-0F12-4A59-9F3F-1C31859ED54E}" srcOrd="3" destOrd="0" presId="urn:microsoft.com/office/officeart/2017/3/layout/DropPinTimeline"/>
    <dgm:cxn modelId="{B385F700-0A1F-4A47-A6CC-E56D1E1BBDF0}" type="presParOf" srcId="{D8EB1EAC-BC62-4758-84E0-E82104E83F70}" destId="{838DE1A9-11F3-4AAE-80B5-CEC31C2EBA92}" srcOrd="4" destOrd="0" presId="urn:microsoft.com/office/officeart/2017/3/layout/DropPinTimeline"/>
    <dgm:cxn modelId="{F13BAE59-7F00-436D-AB36-264956509256}" type="presParOf" srcId="{D8EB1EAC-BC62-4758-84E0-E82104E83F70}" destId="{33AB1B38-8BC6-42F7-A510-636B61ED7820}" srcOrd="5" destOrd="0" presId="urn:microsoft.com/office/officeart/2017/3/layout/DropPinTimeline"/>
    <dgm:cxn modelId="{7311C61E-CA32-4E19-9F1A-CA62F492F023}" type="presParOf" srcId="{700938DD-F76A-4D50-868F-4C8D87440D46}" destId="{62792BF9-29FD-4D4A-8A65-8D65D1F97700}" srcOrd="5" destOrd="0" presId="urn:microsoft.com/office/officeart/2017/3/layout/DropPinTimeline"/>
    <dgm:cxn modelId="{BD6A1BDB-878E-4BE1-A42F-2642B52EA906}" type="presParOf" srcId="{700938DD-F76A-4D50-868F-4C8D87440D46}" destId="{F82BC95B-14E4-4AFE-AD17-1415B67F5EB0}" srcOrd="6" destOrd="0" presId="urn:microsoft.com/office/officeart/2017/3/layout/DropPinTimeline"/>
    <dgm:cxn modelId="{0661D554-3CCC-4A9F-9097-7AA65AA1DC60}" type="presParOf" srcId="{F82BC95B-14E4-4AFE-AD17-1415B67F5EB0}" destId="{4882ED51-DF7B-418B-AED9-24BC8B93AFC5}" srcOrd="0" destOrd="0" presId="urn:microsoft.com/office/officeart/2017/3/layout/DropPinTimeline"/>
    <dgm:cxn modelId="{A4928184-CFB0-4DF1-8D26-CCDDD613F9AB}" type="presParOf" srcId="{F82BC95B-14E4-4AFE-AD17-1415B67F5EB0}" destId="{6330EC7A-332D-40DD-8E48-E0E442C37C4D}" srcOrd="1" destOrd="0" presId="urn:microsoft.com/office/officeart/2017/3/layout/DropPinTimeline"/>
    <dgm:cxn modelId="{0C13E548-E403-4E03-A845-DB57B969E404}" type="presParOf" srcId="{6330EC7A-332D-40DD-8E48-E0E442C37C4D}" destId="{CF7B6860-6C29-4C93-8B53-A1443FBFD924}" srcOrd="0" destOrd="0" presId="urn:microsoft.com/office/officeart/2017/3/layout/DropPinTimeline"/>
    <dgm:cxn modelId="{0DDDB523-2247-4587-B0D5-9F1C376A2CE6}" type="presParOf" srcId="{6330EC7A-332D-40DD-8E48-E0E442C37C4D}" destId="{C4BB4EC8-1530-4A54-A2A3-DD9B2823FACC}" srcOrd="1" destOrd="0" presId="urn:microsoft.com/office/officeart/2017/3/layout/DropPinTimeline"/>
    <dgm:cxn modelId="{6C1722DA-C5A8-456A-8F46-F6D63555E231}" type="presParOf" srcId="{F82BC95B-14E4-4AFE-AD17-1415B67F5EB0}" destId="{154B02D3-1CDF-4469-B4C7-38635369252C}" srcOrd="2" destOrd="0" presId="urn:microsoft.com/office/officeart/2017/3/layout/DropPinTimeline"/>
    <dgm:cxn modelId="{71CB6544-C386-47DB-B404-727BD098C409}" type="presParOf" srcId="{F82BC95B-14E4-4AFE-AD17-1415B67F5EB0}" destId="{68394D26-8440-41C4-AC42-3F023E27A06C}" srcOrd="3" destOrd="0" presId="urn:microsoft.com/office/officeart/2017/3/layout/DropPinTimeline"/>
    <dgm:cxn modelId="{00904ED8-96E3-45C0-AEA0-875F16C34C41}" type="presParOf" srcId="{F82BC95B-14E4-4AFE-AD17-1415B67F5EB0}" destId="{31D18754-3FB0-480E-B467-70CFFAB18868}" srcOrd="4" destOrd="0" presId="urn:microsoft.com/office/officeart/2017/3/layout/DropPinTimeline"/>
    <dgm:cxn modelId="{16BFF934-E4EE-4AE9-A6AB-16647082BB39}" type="presParOf" srcId="{F82BC95B-14E4-4AFE-AD17-1415B67F5EB0}" destId="{0B25005D-1EC1-4EFB-B23D-F5B77D9B663F}" srcOrd="5" destOrd="0" presId="urn:microsoft.com/office/officeart/2017/3/layout/DropPinTimeline"/>
    <dgm:cxn modelId="{23ED1420-20DF-4D4B-8FCF-2D411E61772F}" type="presParOf" srcId="{700938DD-F76A-4D50-868F-4C8D87440D46}" destId="{026845EA-1148-4825-8A55-80324AC0D262}" srcOrd="7" destOrd="0" presId="urn:microsoft.com/office/officeart/2017/3/layout/DropPinTimeline"/>
    <dgm:cxn modelId="{3CA072A0-55E4-47CC-9F7B-94F77C92A633}" type="presParOf" srcId="{700938DD-F76A-4D50-868F-4C8D87440D46}" destId="{4CBDA321-891C-46CD-9AA1-B2FBD145BFAF}" srcOrd="8" destOrd="0" presId="urn:microsoft.com/office/officeart/2017/3/layout/DropPinTimeline"/>
    <dgm:cxn modelId="{0683AEEC-6A7A-458D-85C9-174ADBAD80B9}" type="presParOf" srcId="{4CBDA321-891C-46CD-9AA1-B2FBD145BFAF}" destId="{C22833B4-9465-41AF-82D4-44B62729B815}" srcOrd="0" destOrd="0" presId="urn:microsoft.com/office/officeart/2017/3/layout/DropPinTimeline"/>
    <dgm:cxn modelId="{1DCB4D79-91C3-4FB9-AEE3-2CEA5CA799B9}" type="presParOf" srcId="{4CBDA321-891C-46CD-9AA1-B2FBD145BFAF}" destId="{69B587A6-E0D0-413B-918D-383E182DD505}" srcOrd="1" destOrd="0" presId="urn:microsoft.com/office/officeart/2017/3/layout/DropPinTimeline"/>
    <dgm:cxn modelId="{813B4FDB-C22F-4067-9084-8DE9AF8EC274}" type="presParOf" srcId="{69B587A6-E0D0-413B-918D-383E182DD505}" destId="{9A98CBEA-4C17-4A96-9670-E14F274BC309}" srcOrd="0" destOrd="0" presId="urn:microsoft.com/office/officeart/2017/3/layout/DropPinTimeline"/>
    <dgm:cxn modelId="{FC42A1C8-D462-443E-9CE3-F284BD050693}" type="presParOf" srcId="{69B587A6-E0D0-413B-918D-383E182DD505}" destId="{8CAF6538-A283-4F1B-8A46-58D31863A555}" srcOrd="1" destOrd="0" presId="urn:microsoft.com/office/officeart/2017/3/layout/DropPinTimeline"/>
    <dgm:cxn modelId="{B53B0DD2-4266-4DF1-8D47-E04A4F0F564F}" type="presParOf" srcId="{4CBDA321-891C-46CD-9AA1-B2FBD145BFAF}" destId="{F899B51D-C1EA-4D3E-B50E-BDC51632BBFA}" srcOrd="2" destOrd="0" presId="urn:microsoft.com/office/officeart/2017/3/layout/DropPinTimeline"/>
    <dgm:cxn modelId="{95F19855-5E5C-478B-948D-8870F506FD40}" type="presParOf" srcId="{4CBDA321-891C-46CD-9AA1-B2FBD145BFAF}" destId="{3CECF23A-E6F6-46C6-907D-BB154266792C}" srcOrd="3" destOrd="0" presId="urn:microsoft.com/office/officeart/2017/3/layout/DropPinTimeline"/>
    <dgm:cxn modelId="{EE0E2763-A755-47C9-BED5-CA5CA3331BB1}" type="presParOf" srcId="{4CBDA321-891C-46CD-9AA1-B2FBD145BFAF}" destId="{4B37F2D2-9961-40C5-BAC9-D2269F0B19F6}" srcOrd="4" destOrd="0" presId="urn:microsoft.com/office/officeart/2017/3/layout/DropPinTimeline"/>
    <dgm:cxn modelId="{859A98C7-8909-4962-A211-03EEB40A7C7D}" type="presParOf" srcId="{4CBDA321-891C-46CD-9AA1-B2FBD145BFAF}" destId="{228BB714-703E-4D7C-B9A9-0A25B8731791}" srcOrd="5" destOrd="0" presId="urn:microsoft.com/office/officeart/2017/3/layout/DropPinTimeline"/>
    <dgm:cxn modelId="{284DA96B-5807-4679-B1CC-5D1B64BC3BF4}" type="presParOf" srcId="{700938DD-F76A-4D50-868F-4C8D87440D46}" destId="{0DE9D098-EABA-4129-B6ED-CF18B57CCAA1}" srcOrd="9" destOrd="0" presId="urn:microsoft.com/office/officeart/2017/3/layout/DropPinTimeline"/>
    <dgm:cxn modelId="{CBB06C0C-CB8A-4C8D-98CF-7428D578500A}" type="presParOf" srcId="{700938DD-F76A-4D50-868F-4C8D87440D46}" destId="{77CCF7C9-8154-44D5-B23C-DB9B0FD7DCA5}" srcOrd="10" destOrd="0" presId="urn:microsoft.com/office/officeart/2017/3/layout/DropPinTimeline"/>
    <dgm:cxn modelId="{9F210A0A-5469-45FE-BC6D-58FF4EDF0632}" type="presParOf" srcId="{77CCF7C9-8154-44D5-B23C-DB9B0FD7DCA5}" destId="{92095B8D-3D85-4FD4-9F2B-78BAF6768072}" srcOrd="0" destOrd="0" presId="urn:microsoft.com/office/officeart/2017/3/layout/DropPinTimeline"/>
    <dgm:cxn modelId="{D1984A8D-B2F7-480F-B884-3BCEDB7F1994}" type="presParOf" srcId="{77CCF7C9-8154-44D5-B23C-DB9B0FD7DCA5}" destId="{B43E8A74-4268-4ACF-BECA-CAF50CCFB602}" srcOrd="1" destOrd="0" presId="urn:microsoft.com/office/officeart/2017/3/layout/DropPinTimeline"/>
    <dgm:cxn modelId="{B5021546-6903-4E31-BB1F-546016612246}" type="presParOf" srcId="{B43E8A74-4268-4ACF-BECA-CAF50CCFB602}" destId="{07518C91-B2D0-4903-A372-7F6DED0409BC}" srcOrd="0" destOrd="0" presId="urn:microsoft.com/office/officeart/2017/3/layout/DropPinTimeline"/>
    <dgm:cxn modelId="{63CC4C38-9297-4EC0-AE60-6031C4526FB0}" type="presParOf" srcId="{B43E8A74-4268-4ACF-BECA-CAF50CCFB602}" destId="{2737BDA6-CDB5-4F9A-A91D-CDEA90DBE6A4}" srcOrd="1" destOrd="0" presId="urn:microsoft.com/office/officeart/2017/3/layout/DropPinTimeline"/>
    <dgm:cxn modelId="{7AB6519D-ACCC-43B6-9AB5-A58A149BC565}" type="presParOf" srcId="{77CCF7C9-8154-44D5-B23C-DB9B0FD7DCA5}" destId="{A699EEB1-3540-4867-99BC-B957BFEEBA38}" srcOrd="2" destOrd="0" presId="urn:microsoft.com/office/officeart/2017/3/layout/DropPinTimeline"/>
    <dgm:cxn modelId="{433485FA-68DE-4F2B-BE61-5379F0C7A636}" type="presParOf" srcId="{77CCF7C9-8154-44D5-B23C-DB9B0FD7DCA5}" destId="{EA538D56-5C65-43EA-81D0-CD1E5CBC9F59}" srcOrd="3" destOrd="0" presId="urn:microsoft.com/office/officeart/2017/3/layout/DropPinTimeline"/>
    <dgm:cxn modelId="{DF61BF66-0D3B-450F-9A33-E1D4092CDCD7}" type="presParOf" srcId="{77CCF7C9-8154-44D5-B23C-DB9B0FD7DCA5}" destId="{ECA352F1-FDE4-445A-939C-CF4C3A4444A0}" srcOrd="4" destOrd="0" presId="urn:microsoft.com/office/officeart/2017/3/layout/DropPinTimeline"/>
    <dgm:cxn modelId="{59A720B0-DE26-42FC-B8DB-52952F747C8B}" type="presParOf" srcId="{77CCF7C9-8154-44D5-B23C-DB9B0FD7DCA5}" destId="{24E1B9BB-F421-479A-91FF-8F38B437BE14}" srcOrd="5" destOrd="0" presId="urn:microsoft.com/office/officeart/2017/3/layout/DropPinTimeline"/>
    <dgm:cxn modelId="{F7DC5318-540E-48B2-B1D8-72641FE0B6AB}" type="presParOf" srcId="{700938DD-F76A-4D50-868F-4C8D87440D46}" destId="{533B7DB3-9B62-4EC9-9116-35F5C6964E06}" srcOrd="11" destOrd="0" presId="urn:microsoft.com/office/officeart/2017/3/layout/DropPinTimeline"/>
    <dgm:cxn modelId="{142A29A9-CBEB-4E8C-875E-1E981AD9F844}" type="presParOf" srcId="{700938DD-F76A-4D50-868F-4C8D87440D46}" destId="{EE5E0515-15F7-43D7-93FD-0AF89C971BD9}" srcOrd="12" destOrd="0" presId="urn:microsoft.com/office/officeart/2017/3/layout/DropPinTimeline"/>
    <dgm:cxn modelId="{EA3F238A-EBA0-460D-B384-24A51BAFC227}" type="presParOf" srcId="{EE5E0515-15F7-43D7-93FD-0AF89C971BD9}" destId="{05EB9770-2809-4C3B-9E53-5C53C82F25D8}" srcOrd="0" destOrd="0" presId="urn:microsoft.com/office/officeart/2017/3/layout/DropPinTimeline"/>
    <dgm:cxn modelId="{A943A846-A03B-451F-9649-FBD4D40DBAE5}" type="presParOf" srcId="{EE5E0515-15F7-43D7-93FD-0AF89C971BD9}" destId="{A8B1F634-B2B0-4AFA-9188-ED9AD5A26CEB}" srcOrd="1" destOrd="0" presId="urn:microsoft.com/office/officeart/2017/3/layout/DropPinTimeline"/>
    <dgm:cxn modelId="{E1030E5F-6501-42B9-BA0D-E850253E8EA2}" type="presParOf" srcId="{A8B1F634-B2B0-4AFA-9188-ED9AD5A26CEB}" destId="{B5AC1D3A-1AFE-48F0-9740-7F7DEAE125D6}" srcOrd="0" destOrd="0" presId="urn:microsoft.com/office/officeart/2017/3/layout/DropPinTimeline"/>
    <dgm:cxn modelId="{C3D4D892-FE00-4169-B38E-B2A7DD67C06C}" type="presParOf" srcId="{A8B1F634-B2B0-4AFA-9188-ED9AD5A26CEB}" destId="{A8B7CFA5-DD90-474A-A36B-395831F4D63F}" srcOrd="1" destOrd="0" presId="urn:microsoft.com/office/officeart/2017/3/layout/DropPinTimeline"/>
    <dgm:cxn modelId="{5AAA3EF2-8330-416C-892A-286D4C50B5CC}" type="presParOf" srcId="{EE5E0515-15F7-43D7-93FD-0AF89C971BD9}" destId="{27C5D1BF-8375-4F2F-8F69-62C5DD498D86}" srcOrd="2" destOrd="0" presId="urn:microsoft.com/office/officeart/2017/3/layout/DropPinTimeline"/>
    <dgm:cxn modelId="{D89785A1-6A84-4373-916A-2ADB28F8ABA0}" type="presParOf" srcId="{EE5E0515-15F7-43D7-93FD-0AF89C971BD9}" destId="{733C4DBA-1274-416A-BCC8-352957253BAF}" srcOrd="3" destOrd="0" presId="urn:microsoft.com/office/officeart/2017/3/layout/DropPinTimeline"/>
    <dgm:cxn modelId="{6B9202AE-D2A1-4614-BD63-7DA8B04F8CA1}" type="presParOf" srcId="{EE5E0515-15F7-43D7-93FD-0AF89C971BD9}" destId="{9DF81F3D-7400-484B-BB6C-DB4BE4FA9774}" srcOrd="4" destOrd="0" presId="urn:microsoft.com/office/officeart/2017/3/layout/DropPinTimeline"/>
    <dgm:cxn modelId="{F40236B4-2451-436C-AF36-771422F91DED}" type="presParOf" srcId="{EE5E0515-15F7-43D7-93FD-0AF89C971BD9}" destId="{D5B6C68E-E469-4661-AD1A-9C848B07625A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ED338D-2281-45B9-8522-4755B85D596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E8ED048-2C8C-4498-B1E2-8573FCA3D70C}">
      <dgm:prSet/>
      <dgm:spPr/>
      <dgm:t>
        <a:bodyPr/>
        <a:lstStyle/>
        <a:p>
          <a:pPr>
            <a:defRPr cap="all"/>
          </a:pPr>
          <a:r>
            <a:rPr lang="en-US"/>
            <a:t>Please now send all enrollment updates to </a:t>
          </a:r>
          <a:r>
            <a:rPr lang="en-US">
              <a:hlinkClick xmlns:r="http://schemas.openxmlformats.org/officeDocument/2006/relationships" r:id="rId1"/>
            </a:rPr>
            <a:t>RHOProgram@umassmed.edu</a:t>
          </a:r>
          <a:r>
            <a:rPr lang="en-US"/>
            <a:t> </a:t>
          </a:r>
        </a:p>
      </dgm:t>
    </dgm:pt>
    <dgm:pt modelId="{4EBDB791-501A-4308-A543-116159731FB7}" type="parTrans" cxnId="{53CF3114-C0A5-4CEF-B7AB-816710EC4B1C}">
      <dgm:prSet/>
      <dgm:spPr/>
      <dgm:t>
        <a:bodyPr/>
        <a:lstStyle/>
        <a:p>
          <a:endParaRPr lang="en-US"/>
        </a:p>
      </dgm:t>
    </dgm:pt>
    <dgm:pt modelId="{48541C86-6C18-46DC-8D7C-8E644A87B3DA}" type="sibTrans" cxnId="{53CF3114-C0A5-4CEF-B7AB-816710EC4B1C}">
      <dgm:prSet/>
      <dgm:spPr/>
      <dgm:t>
        <a:bodyPr/>
        <a:lstStyle/>
        <a:p>
          <a:endParaRPr lang="en-US"/>
        </a:p>
      </dgm:t>
    </dgm:pt>
    <dgm:pt modelId="{BC2AF595-13A2-43B6-9F94-8479AA4F7EEA}">
      <dgm:prSet/>
      <dgm:spPr/>
      <dgm:t>
        <a:bodyPr/>
        <a:lstStyle/>
        <a:p>
          <a:pPr>
            <a:defRPr cap="all"/>
          </a:pPr>
          <a:r>
            <a:rPr lang="en-US"/>
            <a:t>All UMMS RHO members have access and can address questions/queries in a timely manner</a:t>
          </a:r>
        </a:p>
      </dgm:t>
    </dgm:pt>
    <dgm:pt modelId="{0AB2BFA9-2493-40E3-81F4-F14ECB885484}" type="parTrans" cxnId="{12D6BF15-73E2-457C-9F3C-E15A35BA8A1D}">
      <dgm:prSet/>
      <dgm:spPr/>
      <dgm:t>
        <a:bodyPr/>
        <a:lstStyle/>
        <a:p>
          <a:endParaRPr lang="en-US"/>
        </a:p>
      </dgm:t>
    </dgm:pt>
    <dgm:pt modelId="{C54C9D93-F40A-4BF5-918B-62D1165ACCC6}" type="sibTrans" cxnId="{12D6BF15-73E2-457C-9F3C-E15A35BA8A1D}">
      <dgm:prSet/>
      <dgm:spPr/>
      <dgm:t>
        <a:bodyPr/>
        <a:lstStyle/>
        <a:p>
          <a:endParaRPr lang="en-US"/>
        </a:p>
      </dgm:t>
    </dgm:pt>
    <dgm:pt modelId="{C554242C-0631-4E02-9E02-CC94C0D20832}" type="pres">
      <dgm:prSet presAssocID="{5FED338D-2281-45B9-8522-4755B85D5969}" presName="root" presStyleCnt="0">
        <dgm:presLayoutVars>
          <dgm:dir/>
          <dgm:resizeHandles val="exact"/>
        </dgm:presLayoutVars>
      </dgm:prSet>
      <dgm:spPr/>
    </dgm:pt>
    <dgm:pt modelId="{B445D5B2-EAA2-4944-A12E-CB48B0026240}" type="pres">
      <dgm:prSet presAssocID="{3E8ED048-2C8C-4498-B1E2-8573FCA3D70C}" presName="compNode" presStyleCnt="0"/>
      <dgm:spPr/>
    </dgm:pt>
    <dgm:pt modelId="{6EF17484-A04D-42AC-9B3B-FE959F4BE329}" type="pres">
      <dgm:prSet presAssocID="{3E8ED048-2C8C-4498-B1E2-8573FCA3D70C}" presName="iconBgRect" presStyleLbl="bgShp" presStyleIdx="0" presStyleCnt="2"/>
      <dgm:spPr/>
    </dgm:pt>
    <dgm:pt modelId="{6691A304-8F43-4D57-933F-F0A3D915E92D}" type="pres">
      <dgm:prSet presAssocID="{3E8ED048-2C8C-4498-B1E2-8573FCA3D70C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7C5BF213-7FBF-4612-B660-837AF1BCE36F}" type="pres">
      <dgm:prSet presAssocID="{3E8ED048-2C8C-4498-B1E2-8573FCA3D70C}" presName="spaceRect" presStyleCnt="0"/>
      <dgm:spPr/>
    </dgm:pt>
    <dgm:pt modelId="{3ED5607B-578A-475C-94BA-6804A90BB36A}" type="pres">
      <dgm:prSet presAssocID="{3E8ED048-2C8C-4498-B1E2-8573FCA3D70C}" presName="textRect" presStyleLbl="revTx" presStyleIdx="0" presStyleCnt="2">
        <dgm:presLayoutVars>
          <dgm:chMax val="1"/>
          <dgm:chPref val="1"/>
        </dgm:presLayoutVars>
      </dgm:prSet>
      <dgm:spPr/>
    </dgm:pt>
    <dgm:pt modelId="{21EFD850-C702-4DEF-B921-7644F65E44C0}" type="pres">
      <dgm:prSet presAssocID="{48541C86-6C18-46DC-8D7C-8E644A87B3DA}" presName="sibTrans" presStyleCnt="0"/>
      <dgm:spPr/>
    </dgm:pt>
    <dgm:pt modelId="{4441CE7F-590B-4FE1-9AE4-59FAD3A60482}" type="pres">
      <dgm:prSet presAssocID="{BC2AF595-13A2-43B6-9F94-8479AA4F7EEA}" presName="compNode" presStyleCnt="0"/>
      <dgm:spPr/>
    </dgm:pt>
    <dgm:pt modelId="{C7FF6299-37BC-4927-B3DD-3A742396A8A7}" type="pres">
      <dgm:prSet presAssocID="{BC2AF595-13A2-43B6-9F94-8479AA4F7EEA}" presName="iconBgRect" presStyleLbl="bgShp" presStyleIdx="1" presStyleCnt="2"/>
      <dgm:spPr/>
    </dgm:pt>
    <dgm:pt modelId="{F7B5C116-0CEB-43D5-8ABF-954D078BE9A9}" type="pres">
      <dgm:prSet presAssocID="{BC2AF595-13A2-43B6-9F94-8479AA4F7EEA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F7B0D0AC-B38D-4B23-AA41-2EAFB0C41B89}" type="pres">
      <dgm:prSet presAssocID="{BC2AF595-13A2-43B6-9F94-8479AA4F7EEA}" presName="spaceRect" presStyleCnt="0"/>
      <dgm:spPr/>
    </dgm:pt>
    <dgm:pt modelId="{F71C65C0-FF92-4EA2-9469-A5BD564897A3}" type="pres">
      <dgm:prSet presAssocID="{BC2AF595-13A2-43B6-9F94-8479AA4F7EE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3CF3114-C0A5-4CEF-B7AB-816710EC4B1C}" srcId="{5FED338D-2281-45B9-8522-4755B85D5969}" destId="{3E8ED048-2C8C-4498-B1E2-8573FCA3D70C}" srcOrd="0" destOrd="0" parTransId="{4EBDB791-501A-4308-A543-116159731FB7}" sibTransId="{48541C86-6C18-46DC-8D7C-8E644A87B3DA}"/>
    <dgm:cxn modelId="{12D6BF15-73E2-457C-9F3C-E15A35BA8A1D}" srcId="{5FED338D-2281-45B9-8522-4755B85D5969}" destId="{BC2AF595-13A2-43B6-9F94-8479AA4F7EEA}" srcOrd="1" destOrd="0" parTransId="{0AB2BFA9-2493-40E3-81F4-F14ECB885484}" sibTransId="{C54C9D93-F40A-4BF5-918B-62D1165ACCC6}"/>
    <dgm:cxn modelId="{AADC47A1-F5F5-49F6-8912-4E48D30D94E0}" type="presOf" srcId="{BC2AF595-13A2-43B6-9F94-8479AA4F7EEA}" destId="{F71C65C0-FF92-4EA2-9469-A5BD564897A3}" srcOrd="0" destOrd="0" presId="urn:microsoft.com/office/officeart/2018/5/layout/IconCircleLabelList"/>
    <dgm:cxn modelId="{505779B8-863F-43E9-88F7-3A492E358438}" type="presOf" srcId="{3E8ED048-2C8C-4498-B1E2-8573FCA3D70C}" destId="{3ED5607B-578A-475C-94BA-6804A90BB36A}" srcOrd="0" destOrd="0" presId="urn:microsoft.com/office/officeart/2018/5/layout/IconCircleLabelList"/>
    <dgm:cxn modelId="{3FF7B0D0-9556-4B4A-86C0-6444CA202705}" type="presOf" srcId="{5FED338D-2281-45B9-8522-4755B85D5969}" destId="{C554242C-0631-4E02-9E02-CC94C0D20832}" srcOrd="0" destOrd="0" presId="urn:microsoft.com/office/officeart/2018/5/layout/IconCircleLabelList"/>
    <dgm:cxn modelId="{D76DB32A-BFFC-4934-B813-C447CA1FBD34}" type="presParOf" srcId="{C554242C-0631-4E02-9E02-CC94C0D20832}" destId="{B445D5B2-EAA2-4944-A12E-CB48B0026240}" srcOrd="0" destOrd="0" presId="urn:microsoft.com/office/officeart/2018/5/layout/IconCircleLabelList"/>
    <dgm:cxn modelId="{444A3209-8D5E-45CE-8F4B-ACD8F270A4A3}" type="presParOf" srcId="{B445D5B2-EAA2-4944-A12E-CB48B0026240}" destId="{6EF17484-A04D-42AC-9B3B-FE959F4BE329}" srcOrd="0" destOrd="0" presId="urn:microsoft.com/office/officeart/2018/5/layout/IconCircleLabelList"/>
    <dgm:cxn modelId="{072FD507-AAAC-4FBC-89ED-EEFD5A0F21E8}" type="presParOf" srcId="{B445D5B2-EAA2-4944-A12E-CB48B0026240}" destId="{6691A304-8F43-4D57-933F-F0A3D915E92D}" srcOrd="1" destOrd="0" presId="urn:microsoft.com/office/officeart/2018/5/layout/IconCircleLabelList"/>
    <dgm:cxn modelId="{F3907BC9-DA6A-44A3-AF93-322B2AA2FDB4}" type="presParOf" srcId="{B445D5B2-EAA2-4944-A12E-CB48B0026240}" destId="{7C5BF213-7FBF-4612-B660-837AF1BCE36F}" srcOrd="2" destOrd="0" presId="urn:microsoft.com/office/officeart/2018/5/layout/IconCircleLabelList"/>
    <dgm:cxn modelId="{2A4EA6DF-0797-4C4F-ACD6-BA5F69CB37AA}" type="presParOf" srcId="{B445D5B2-EAA2-4944-A12E-CB48B0026240}" destId="{3ED5607B-578A-475C-94BA-6804A90BB36A}" srcOrd="3" destOrd="0" presId="urn:microsoft.com/office/officeart/2018/5/layout/IconCircleLabelList"/>
    <dgm:cxn modelId="{DECB8919-A5FF-450F-AB4D-2186752485FB}" type="presParOf" srcId="{C554242C-0631-4E02-9E02-CC94C0D20832}" destId="{21EFD850-C702-4DEF-B921-7644F65E44C0}" srcOrd="1" destOrd="0" presId="urn:microsoft.com/office/officeart/2018/5/layout/IconCircleLabelList"/>
    <dgm:cxn modelId="{8D89D4E5-BBB2-47BE-94FC-16A130D36FE9}" type="presParOf" srcId="{C554242C-0631-4E02-9E02-CC94C0D20832}" destId="{4441CE7F-590B-4FE1-9AE4-59FAD3A60482}" srcOrd="2" destOrd="0" presId="urn:microsoft.com/office/officeart/2018/5/layout/IconCircleLabelList"/>
    <dgm:cxn modelId="{B16AA3AF-8702-48EA-B41F-819582C57D54}" type="presParOf" srcId="{4441CE7F-590B-4FE1-9AE4-59FAD3A60482}" destId="{C7FF6299-37BC-4927-B3DD-3A742396A8A7}" srcOrd="0" destOrd="0" presId="urn:microsoft.com/office/officeart/2018/5/layout/IconCircleLabelList"/>
    <dgm:cxn modelId="{FC656A8A-0215-4726-9B3E-87E52567275D}" type="presParOf" srcId="{4441CE7F-590B-4FE1-9AE4-59FAD3A60482}" destId="{F7B5C116-0CEB-43D5-8ABF-954D078BE9A9}" srcOrd="1" destOrd="0" presId="urn:microsoft.com/office/officeart/2018/5/layout/IconCircleLabelList"/>
    <dgm:cxn modelId="{78673A18-5CD9-412E-8620-4166A7F470F4}" type="presParOf" srcId="{4441CE7F-590B-4FE1-9AE4-59FAD3A60482}" destId="{F7B0D0AC-B38D-4B23-AA41-2EAFB0C41B89}" srcOrd="2" destOrd="0" presId="urn:microsoft.com/office/officeart/2018/5/layout/IconCircleLabelList"/>
    <dgm:cxn modelId="{A848F547-812C-4A4A-BA2D-D94865E6AB75}" type="presParOf" srcId="{4441CE7F-590B-4FE1-9AE4-59FAD3A60482}" destId="{F71C65C0-FF92-4EA2-9469-A5BD564897A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48FD1-18A7-45C2-A481-DD5E0A807A1E}">
      <dsp:nvSpPr>
        <dsp:cNvPr id="0" name=""/>
        <dsp:cNvSpPr/>
      </dsp:nvSpPr>
      <dsp:spPr>
        <a:xfrm>
          <a:off x="0" y="2075656"/>
          <a:ext cx="11396134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E3E17-B58C-41D1-8499-C06998BF2A76}">
      <dsp:nvSpPr>
        <dsp:cNvPr id="0" name=""/>
        <dsp:cNvSpPr/>
      </dsp:nvSpPr>
      <dsp:spPr>
        <a:xfrm rot="8100000">
          <a:off x="63921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C4663-7C4C-4A05-9B8E-FBE765EE6C51}">
      <dsp:nvSpPr>
        <dsp:cNvPr id="0" name=""/>
        <dsp:cNvSpPr/>
      </dsp:nvSpPr>
      <dsp:spPr>
        <a:xfrm>
          <a:off x="97835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8A97B-124A-45A1-8381-E3227BD85FE8}">
      <dsp:nvSpPr>
        <dsp:cNvPr id="0" name=""/>
        <dsp:cNvSpPr/>
      </dsp:nvSpPr>
      <dsp:spPr>
        <a:xfrm>
          <a:off x="432431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Baseline data collection begins</a:t>
          </a:r>
        </a:p>
      </dsp:txBody>
      <dsp:txXfrm>
        <a:off x="432431" y="846867"/>
        <a:ext cx="2370471" cy="1228788"/>
      </dsp:txXfrm>
    </dsp:sp>
    <dsp:sp modelId="{8ACCE123-C989-46C1-B7FD-FA50ABEC947C}">
      <dsp:nvSpPr>
        <dsp:cNvPr id="0" name=""/>
        <dsp:cNvSpPr/>
      </dsp:nvSpPr>
      <dsp:spPr>
        <a:xfrm>
          <a:off x="432431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Mar 2021</a:t>
          </a:r>
        </a:p>
      </dsp:txBody>
      <dsp:txXfrm>
        <a:off x="432431" y="415131"/>
        <a:ext cx="2370471" cy="431736"/>
      </dsp:txXfrm>
    </dsp:sp>
    <dsp:sp modelId="{6B04496D-97D5-4C4A-A362-7B46786429CD}">
      <dsp:nvSpPr>
        <dsp:cNvPr id="0" name=""/>
        <dsp:cNvSpPr/>
      </dsp:nvSpPr>
      <dsp:spPr>
        <a:xfrm>
          <a:off x="216563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F01CB-479C-41E3-8900-7314A786B78A}">
      <dsp:nvSpPr>
        <dsp:cNvPr id="0" name=""/>
        <dsp:cNvSpPr/>
      </dsp:nvSpPr>
      <dsp:spPr>
        <a:xfrm>
          <a:off x="177707" y="2036799"/>
          <a:ext cx="77712" cy="777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579F9-026B-48AE-A6CF-911AC4DA134A}">
      <dsp:nvSpPr>
        <dsp:cNvPr id="0" name=""/>
        <dsp:cNvSpPr/>
      </dsp:nvSpPr>
      <dsp:spPr>
        <a:xfrm rot="18900000">
          <a:off x="1487047" y="3367670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1001784"/>
            <a:satOff val="-4397"/>
            <a:lumOff val="1307"/>
            <a:alphaOff val="0"/>
          </a:schemeClr>
        </a:solidFill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66197-6C48-45AF-BAAB-2D8BE1C9A9BC}">
      <dsp:nvSpPr>
        <dsp:cNvPr id="0" name=""/>
        <dsp:cNvSpPr/>
      </dsp:nvSpPr>
      <dsp:spPr>
        <a:xfrm>
          <a:off x="1520961" y="3401585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C1B5F-7FCA-4765-AF5D-DD5BC6F6B2AA}">
      <dsp:nvSpPr>
        <dsp:cNvPr id="0" name=""/>
        <dsp:cNvSpPr/>
      </dsp:nvSpPr>
      <dsp:spPr>
        <a:xfrm>
          <a:off x="1855557" y="207565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site training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monthly phone calls</a:t>
          </a:r>
        </a:p>
      </dsp:txBody>
      <dsp:txXfrm>
        <a:off x="1855557" y="2075656"/>
        <a:ext cx="2370471" cy="1228788"/>
      </dsp:txXfrm>
    </dsp:sp>
    <dsp:sp modelId="{70F61D89-6BB6-4218-9167-C918FE0DE744}">
      <dsp:nvSpPr>
        <dsp:cNvPr id="0" name=""/>
        <dsp:cNvSpPr/>
      </dsp:nvSpPr>
      <dsp:spPr>
        <a:xfrm>
          <a:off x="1855557" y="3304444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Mar - May 2021</a:t>
          </a:r>
        </a:p>
      </dsp:txBody>
      <dsp:txXfrm>
        <a:off x="1855557" y="3304444"/>
        <a:ext cx="2370471" cy="431736"/>
      </dsp:txXfrm>
    </dsp:sp>
    <dsp:sp modelId="{AD7225F6-4D24-4251-9B85-9788DA7BA9E8}">
      <dsp:nvSpPr>
        <dsp:cNvPr id="0" name=""/>
        <dsp:cNvSpPr/>
      </dsp:nvSpPr>
      <dsp:spPr>
        <a:xfrm>
          <a:off x="1639689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928D1-331D-4A9F-A1F9-2C95098F0786}">
      <dsp:nvSpPr>
        <dsp:cNvPr id="0" name=""/>
        <dsp:cNvSpPr/>
      </dsp:nvSpPr>
      <dsp:spPr>
        <a:xfrm>
          <a:off x="1600832" y="2036799"/>
          <a:ext cx="77712" cy="77712"/>
        </a:xfrm>
        <a:prstGeom prst="ellipse">
          <a:avLst/>
        </a:prstGeom>
        <a:solidFill>
          <a:schemeClr val="accent5">
            <a:hueOff val="1001784"/>
            <a:satOff val="-4397"/>
            <a:lumOff val="13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32D6A-4F15-4BD8-8A04-E92DEB66879A}">
      <dsp:nvSpPr>
        <dsp:cNvPr id="0" name=""/>
        <dsp:cNvSpPr/>
      </dsp:nvSpPr>
      <dsp:spPr>
        <a:xfrm rot="8100000">
          <a:off x="2910172" y="478357"/>
          <a:ext cx="305283" cy="305283"/>
        </a:xfrm>
        <a:prstGeom prst="teardrop">
          <a:avLst>
            <a:gd name="adj" fmla="val 115000"/>
          </a:avLst>
        </a:prstGeom>
        <a:solidFill>
          <a:srgbClr val="9B69BC"/>
        </a:solidFill>
        <a:ln w="12700" cap="flat" cmpd="sng" algn="ctr">
          <a:solidFill>
            <a:srgbClr val="864DA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43EFB-B190-4E5C-A5AE-C4FBCD50B752}">
      <dsp:nvSpPr>
        <dsp:cNvPr id="0" name=""/>
        <dsp:cNvSpPr/>
      </dsp:nvSpPr>
      <dsp:spPr>
        <a:xfrm>
          <a:off x="2944087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D0447-C579-42AF-9CEF-D4C617799519}">
      <dsp:nvSpPr>
        <dsp:cNvPr id="0" name=""/>
        <dsp:cNvSpPr/>
      </dsp:nvSpPr>
      <dsp:spPr>
        <a:xfrm>
          <a:off x="3278683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Complete site training</a:t>
          </a:r>
        </a:p>
      </dsp:txBody>
      <dsp:txXfrm>
        <a:off x="3278683" y="846867"/>
        <a:ext cx="2370471" cy="1228788"/>
      </dsp:txXfrm>
    </dsp:sp>
    <dsp:sp modelId="{AB197FB0-0F12-4A59-9F3F-1C31859ED54E}">
      <dsp:nvSpPr>
        <dsp:cNvPr id="0" name=""/>
        <dsp:cNvSpPr/>
      </dsp:nvSpPr>
      <dsp:spPr>
        <a:xfrm>
          <a:off x="3278683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May - Aug 2021</a:t>
          </a:r>
        </a:p>
      </dsp:txBody>
      <dsp:txXfrm>
        <a:off x="3278683" y="415131"/>
        <a:ext cx="2370471" cy="431736"/>
      </dsp:txXfrm>
    </dsp:sp>
    <dsp:sp modelId="{838DE1A9-11F3-4AAE-80B5-CEC31C2EBA92}">
      <dsp:nvSpPr>
        <dsp:cNvPr id="0" name=""/>
        <dsp:cNvSpPr/>
      </dsp:nvSpPr>
      <dsp:spPr>
        <a:xfrm>
          <a:off x="3062814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58FA4-B1A2-4296-A653-65832C552FA6}">
      <dsp:nvSpPr>
        <dsp:cNvPr id="0" name=""/>
        <dsp:cNvSpPr/>
      </dsp:nvSpPr>
      <dsp:spPr>
        <a:xfrm>
          <a:off x="3023958" y="2036799"/>
          <a:ext cx="77712" cy="77712"/>
        </a:xfrm>
        <a:prstGeom prst="ellipse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B6860-6C29-4C93-8B53-A1443FBFD924}">
      <dsp:nvSpPr>
        <dsp:cNvPr id="0" name=""/>
        <dsp:cNvSpPr/>
      </dsp:nvSpPr>
      <dsp:spPr>
        <a:xfrm rot="18900000">
          <a:off x="4292581" y="3373451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B4EC8-1530-4A54-A2A3-DD9B2823FACC}">
      <dsp:nvSpPr>
        <dsp:cNvPr id="0" name=""/>
        <dsp:cNvSpPr/>
      </dsp:nvSpPr>
      <dsp:spPr>
        <a:xfrm>
          <a:off x="4326496" y="3407366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B02D3-1CDF-4469-B4C7-38635369252C}">
      <dsp:nvSpPr>
        <dsp:cNvPr id="0" name=""/>
        <dsp:cNvSpPr/>
      </dsp:nvSpPr>
      <dsp:spPr>
        <a:xfrm>
          <a:off x="4660064" y="208143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18-month implementation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Begin providing monthly feedback reports</a:t>
          </a:r>
        </a:p>
      </dsp:txBody>
      <dsp:txXfrm>
        <a:off x="4660064" y="2081436"/>
        <a:ext cx="2370471" cy="1228788"/>
      </dsp:txXfrm>
    </dsp:sp>
    <dsp:sp modelId="{68394D26-8440-41C4-AC42-3F023E27A06C}">
      <dsp:nvSpPr>
        <dsp:cNvPr id="0" name=""/>
        <dsp:cNvSpPr/>
      </dsp:nvSpPr>
      <dsp:spPr>
        <a:xfrm>
          <a:off x="4660064" y="3310225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Jun 2021 - Feb 2022 </a:t>
          </a:r>
        </a:p>
      </dsp:txBody>
      <dsp:txXfrm>
        <a:off x="4660064" y="3310225"/>
        <a:ext cx="2370471" cy="431736"/>
      </dsp:txXfrm>
    </dsp:sp>
    <dsp:sp modelId="{31D18754-3FB0-480E-B467-70CFFAB18868}">
      <dsp:nvSpPr>
        <dsp:cNvPr id="0" name=""/>
        <dsp:cNvSpPr/>
      </dsp:nvSpPr>
      <dsp:spPr>
        <a:xfrm>
          <a:off x="4429060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2ED51-DF7B-418B-AED9-24BC8B93AFC5}">
      <dsp:nvSpPr>
        <dsp:cNvPr id="0" name=""/>
        <dsp:cNvSpPr/>
      </dsp:nvSpPr>
      <dsp:spPr>
        <a:xfrm>
          <a:off x="4390204" y="2036799"/>
          <a:ext cx="77712" cy="77712"/>
        </a:xfrm>
        <a:prstGeom prst="ellipse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8CBEA-4C17-4A96-9670-E14F274BC309}">
      <dsp:nvSpPr>
        <dsp:cNvPr id="0" name=""/>
        <dsp:cNvSpPr/>
      </dsp:nvSpPr>
      <dsp:spPr>
        <a:xfrm rot="8100000">
          <a:off x="5756424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F6538-A283-4F1B-8A46-58D31863A555}">
      <dsp:nvSpPr>
        <dsp:cNvPr id="0" name=""/>
        <dsp:cNvSpPr/>
      </dsp:nvSpPr>
      <dsp:spPr>
        <a:xfrm>
          <a:off x="5790338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9B51D-C1EA-4D3E-B50E-BDC51632BBFA}">
      <dsp:nvSpPr>
        <dsp:cNvPr id="0" name=""/>
        <dsp:cNvSpPr/>
      </dsp:nvSpPr>
      <dsp:spPr>
        <a:xfrm>
          <a:off x="6124934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</a:t>
          </a:r>
          <a:r>
            <a:rPr lang="en-US" sz="1600" kern="1200" baseline="0" dirty="0">
              <a:latin typeface="Apple Braille"/>
            </a:rPr>
            <a:t> 33% of eligible families</a:t>
          </a:r>
          <a:endParaRPr lang="en-US" sz="1600" kern="1200" dirty="0">
            <a:latin typeface="Apple Braille"/>
          </a:endParaRPr>
        </a:p>
      </dsp:txBody>
      <dsp:txXfrm>
        <a:off x="6124934" y="846867"/>
        <a:ext cx="2370471" cy="1228788"/>
      </dsp:txXfrm>
    </dsp:sp>
    <dsp:sp modelId="{3CECF23A-E6F6-46C6-907D-BB154266792C}">
      <dsp:nvSpPr>
        <dsp:cNvPr id="0" name=""/>
        <dsp:cNvSpPr/>
      </dsp:nvSpPr>
      <dsp:spPr>
        <a:xfrm>
          <a:off x="6124934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Aug 2022</a:t>
          </a:r>
        </a:p>
      </dsp:txBody>
      <dsp:txXfrm>
        <a:off x="6124934" y="415131"/>
        <a:ext cx="2370471" cy="431736"/>
      </dsp:txXfrm>
    </dsp:sp>
    <dsp:sp modelId="{4B37F2D2-9961-40C5-BAC9-D2269F0B19F6}">
      <dsp:nvSpPr>
        <dsp:cNvPr id="0" name=""/>
        <dsp:cNvSpPr/>
      </dsp:nvSpPr>
      <dsp:spPr>
        <a:xfrm>
          <a:off x="5909066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833B4-9465-41AF-82D4-44B62729B815}">
      <dsp:nvSpPr>
        <dsp:cNvPr id="0" name=""/>
        <dsp:cNvSpPr/>
      </dsp:nvSpPr>
      <dsp:spPr>
        <a:xfrm>
          <a:off x="5870210" y="2036799"/>
          <a:ext cx="77712" cy="77712"/>
        </a:xfrm>
        <a:prstGeom prst="ellipse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18C91-B2D0-4903-A372-7F6DED0409BC}">
      <dsp:nvSpPr>
        <dsp:cNvPr id="0" name=""/>
        <dsp:cNvSpPr/>
      </dsp:nvSpPr>
      <dsp:spPr>
        <a:xfrm rot="18900000">
          <a:off x="7179550" y="3367670"/>
          <a:ext cx="305283" cy="305283"/>
        </a:xfrm>
        <a:prstGeom prst="teardrop">
          <a:avLst>
            <a:gd name="adj" fmla="val 115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7BDA6-CDB5-4F9A-A91D-CDEA90DBE6A4}">
      <dsp:nvSpPr>
        <dsp:cNvPr id="0" name=""/>
        <dsp:cNvSpPr/>
      </dsp:nvSpPr>
      <dsp:spPr>
        <a:xfrm>
          <a:off x="7213464" y="3401585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9EEB1-3540-4867-99BC-B957BFEEBA38}">
      <dsp:nvSpPr>
        <dsp:cNvPr id="0" name=""/>
        <dsp:cNvSpPr/>
      </dsp:nvSpPr>
      <dsp:spPr>
        <a:xfrm>
          <a:off x="7548060" y="207565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 66% of eligible families</a:t>
          </a:r>
        </a:p>
      </dsp:txBody>
      <dsp:txXfrm>
        <a:off x="7548060" y="2075656"/>
        <a:ext cx="2370471" cy="1228788"/>
      </dsp:txXfrm>
    </dsp:sp>
    <dsp:sp modelId="{EA538D56-5C65-43EA-81D0-CD1E5CBC9F59}">
      <dsp:nvSpPr>
        <dsp:cNvPr id="0" name=""/>
        <dsp:cNvSpPr/>
      </dsp:nvSpPr>
      <dsp:spPr>
        <a:xfrm>
          <a:off x="7548060" y="3304444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Aug 2022 - Feb 2023</a:t>
          </a:r>
        </a:p>
      </dsp:txBody>
      <dsp:txXfrm>
        <a:off x="7548060" y="3304444"/>
        <a:ext cx="2370471" cy="431736"/>
      </dsp:txXfrm>
    </dsp:sp>
    <dsp:sp modelId="{ECA352F1-FDE4-445A-939C-CF4C3A4444A0}">
      <dsp:nvSpPr>
        <dsp:cNvPr id="0" name=""/>
        <dsp:cNvSpPr/>
      </dsp:nvSpPr>
      <dsp:spPr>
        <a:xfrm>
          <a:off x="7332192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5008919"/>
              <a:satOff val="-21983"/>
              <a:lumOff val="6536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95B8D-3D85-4FD4-9F2B-78BAF6768072}">
      <dsp:nvSpPr>
        <dsp:cNvPr id="0" name=""/>
        <dsp:cNvSpPr/>
      </dsp:nvSpPr>
      <dsp:spPr>
        <a:xfrm>
          <a:off x="7293335" y="2036799"/>
          <a:ext cx="77712" cy="77712"/>
        </a:xfrm>
        <a:prstGeom prst="ellipse">
          <a:avLst/>
        </a:prstGeom>
        <a:solidFill>
          <a:schemeClr val="accent5">
            <a:hueOff val="5008919"/>
            <a:satOff val="-21983"/>
            <a:lumOff val="653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C1D3A-1AFE-48F0-9740-7F7DEAE125D6}">
      <dsp:nvSpPr>
        <dsp:cNvPr id="0" name=""/>
        <dsp:cNvSpPr/>
      </dsp:nvSpPr>
      <dsp:spPr>
        <a:xfrm rot="8100000">
          <a:off x="8602675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3"/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7CFA5-DD90-474A-A36B-395831F4D63F}">
      <dsp:nvSpPr>
        <dsp:cNvPr id="0" name=""/>
        <dsp:cNvSpPr/>
      </dsp:nvSpPr>
      <dsp:spPr>
        <a:xfrm>
          <a:off x="8636590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5D1BF-8375-4F2F-8F69-62C5DD498D86}">
      <dsp:nvSpPr>
        <dsp:cNvPr id="0" name=""/>
        <dsp:cNvSpPr/>
      </dsp:nvSpPr>
      <dsp:spPr>
        <a:xfrm>
          <a:off x="8971186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 100% of eligible families</a:t>
          </a:r>
        </a:p>
      </dsp:txBody>
      <dsp:txXfrm>
        <a:off x="8971186" y="846867"/>
        <a:ext cx="2370471" cy="1228788"/>
      </dsp:txXfrm>
    </dsp:sp>
    <dsp:sp modelId="{733C4DBA-1274-416A-BCC8-352957253BAF}">
      <dsp:nvSpPr>
        <dsp:cNvPr id="0" name=""/>
        <dsp:cNvSpPr/>
      </dsp:nvSpPr>
      <dsp:spPr>
        <a:xfrm>
          <a:off x="8971186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Aug 2023</a:t>
          </a:r>
        </a:p>
      </dsp:txBody>
      <dsp:txXfrm>
        <a:off x="8971186" y="415131"/>
        <a:ext cx="2370471" cy="431736"/>
      </dsp:txXfrm>
    </dsp:sp>
    <dsp:sp modelId="{9DF81F3D-7400-484B-BB6C-DB4BE4FA9774}">
      <dsp:nvSpPr>
        <dsp:cNvPr id="0" name=""/>
        <dsp:cNvSpPr/>
      </dsp:nvSpPr>
      <dsp:spPr>
        <a:xfrm>
          <a:off x="8755317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B9770-2809-4C3B-9E53-5C53C82F25D8}">
      <dsp:nvSpPr>
        <dsp:cNvPr id="0" name=""/>
        <dsp:cNvSpPr/>
      </dsp:nvSpPr>
      <dsp:spPr>
        <a:xfrm>
          <a:off x="8716461" y="2036799"/>
          <a:ext cx="77712" cy="77712"/>
        </a:xfrm>
        <a:prstGeom prst="ellipse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17484-A04D-42AC-9B3B-FE959F4BE329}">
      <dsp:nvSpPr>
        <dsp:cNvPr id="0" name=""/>
        <dsp:cNvSpPr/>
      </dsp:nvSpPr>
      <dsp:spPr>
        <a:xfrm>
          <a:off x="2044800" y="62137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1A304-8F43-4D57-933F-F0A3D915E92D}">
      <dsp:nvSpPr>
        <dsp:cNvPr id="0" name=""/>
        <dsp:cNvSpPr/>
      </dsp:nvSpPr>
      <dsp:spPr>
        <a:xfrm>
          <a:off x="2512800" y="530137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5607B-578A-475C-94BA-6804A90BB36A}">
      <dsp:nvSpPr>
        <dsp:cNvPr id="0" name=""/>
        <dsp:cNvSpPr/>
      </dsp:nvSpPr>
      <dsp:spPr>
        <a:xfrm>
          <a:off x="1342800" y="294213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Please now send all enrollment updates to </a:t>
          </a:r>
          <a:r>
            <a:rPr lang="en-US" sz="1600" kern="1200">
              <a:hlinkClick xmlns:r="http://schemas.openxmlformats.org/officeDocument/2006/relationships" r:id="rId3"/>
            </a:rPr>
            <a:t>RHOProgram@umassmed.edu</a:t>
          </a:r>
          <a:r>
            <a:rPr lang="en-US" sz="1600" kern="1200"/>
            <a:t> </a:t>
          </a:r>
        </a:p>
      </dsp:txBody>
      <dsp:txXfrm>
        <a:off x="1342800" y="2942137"/>
        <a:ext cx="3600000" cy="720000"/>
      </dsp:txXfrm>
    </dsp:sp>
    <dsp:sp modelId="{C7FF6299-37BC-4927-B3DD-3A742396A8A7}">
      <dsp:nvSpPr>
        <dsp:cNvPr id="0" name=""/>
        <dsp:cNvSpPr/>
      </dsp:nvSpPr>
      <dsp:spPr>
        <a:xfrm>
          <a:off x="6274800" y="62137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5C116-0CEB-43D5-8ABF-954D078BE9A9}">
      <dsp:nvSpPr>
        <dsp:cNvPr id="0" name=""/>
        <dsp:cNvSpPr/>
      </dsp:nvSpPr>
      <dsp:spPr>
        <a:xfrm>
          <a:off x="6742800" y="530137"/>
          <a:ext cx="1260000" cy="1260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C65C0-FF92-4EA2-9469-A5BD564897A3}">
      <dsp:nvSpPr>
        <dsp:cNvPr id="0" name=""/>
        <dsp:cNvSpPr/>
      </dsp:nvSpPr>
      <dsp:spPr>
        <a:xfrm>
          <a:off x="5572800" y="294213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All UMMS RHO members have access and can address questions/queries in a timely manner</a:t>
          </a:r>
        </a:p>
      </dsp:txBody>
      <dsp:txXfrm>
        <a:off x="5572800" y="2942137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0.21792</cdr:x>
      <cdr:y>0.90266</cdr:y>
    </cdr:from>
    <cdr:to>
      <cdr:x>0.39967</cdr:x>
      <cdr:y>0.92727</cdr:y>
    </cdr:to>
    <cdr:sp macro="" textlink="">
      <cdr:nvSpPr>
        <cdr:cNvPr id="9" name="TextBox 18">
          <a:extLst xmlns:a="http://schemas.openxmlformats.org/drawingml/2006/main">
            <a:ext uri="{FF2B5EF4-FFF2-40B4-BE49-F238E27FC236}">
              <a16:creationId xmlns:a16="http://schemas.microsoft.com/office/drawing/2014/main" id="{E91E2A33-A560-4EAD-88C4-A9A77B8B4E4F}"/>
            </a:ext>
          </a:extLst>
        </cdr:cNvPr>
        <cdr:cNvSpPr txBox="1"/>
      </cdr:nvSpPr>
      <cdr:spPr>
        <a:xfrm xmlns:a="http://schemas.openxmlformats.org/drawingml/2006/main">
          <a:off x="2656895" y="5897229"/>
          <a:ext cx="2215895" cy="160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>
              <a:solidFill>
                <a:sysClr val="windowText" lastClr="000000"/>
              </a:solidFill>
            </a:rPr>
            <a:t>Contract under</a:t>
          </a:r>
          <a:r>
            <a:rPr lang="en-US" sz="1100" b="1" baseline="0" dirty="0">
              <a:solidFill>
                <a:sysClr val="windowText" lastClr="000000"/>
              </a:solidFill>
            </a:rPr>
            <a:t> review at the site</a:t>
          </a:r>
          <a:endParaRPr lang="en-US" sz="11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0.14228</cdr:x>
      <cdr:y>0.38017</cdr:y>
    </cdr:from>
    <cdr:to>
      <cdr:x>0.16415</cdr:x>
      <cdr:y>0.41996</cdr:y>
    </cdr:to>
    <cdr:pic>
      <cdr:nvPicPr>
        <cdr:cNvPr id="4" name="Graphic 7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1DD9C7D9-D9D4-4C00-B429-3E8F37F6A28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734651" y="2548072"/>
          <a:ext cx="26670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0.10837</cdr:x>
      <cdr:y>0.47279</cdr:y>
    </cdr:from>
    <cdr:to>
      <cdr:x>0.13025</cdr:x>
      <cdr:y>0.51258</cdr:y>
    </cdr:to>
    <cdr:pic>
      <cdr:nvPicPr>
        <cdr:cNvPr id="5" name="Graphic 12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6AE4BF56-367A-4171-B8A0-52FEAFBDA66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21253" y="3168856"/>
          <a:ext cx="26670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0.10955</cdr:x>
      <cdr:y>0.89807</cdr:y>
    </cdr:from>
    <cdr:to>
      <cdr:x>0.13091</cdr:x>
      <cdr:y>0.93786</cdr:y>
    </cdr:to>
    <cdr:pic>
      <cdr:nvPicPr>
        <cdr:cNvPr id="6" name="Graphic 13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5CC4421C-E56C-4781-A11C-50449E18B26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35654" y="6019283"/>
          <a:ext cx="26035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0.11368</cdr:x>
      <cdr:y>0.42518</cdr:y>
    </cdr:from>
    <cdr:to>
      <cdr:x>0.13556</cdr:x>
      <cdr:y>0.46497</cdr:y>
    </cdr:to>
    <cdr:pic>
      <cdr:nvPicPr>
        <cdr:cNvPr id="7" name="Graphic 12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CF709C9E-78AF-4436-9F83-C90996A89B7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85937" y="2849792"/>
          <a:ext cx="266761" cy="26669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0.87284</cdr:x>
      <cdr:y>0.0521</cdr:y>
    </cdr:from>
    <cdr:to>
      <cdr:x>0.98782</cdr:x>
      <cdr:y>0.18765</cdr:y>
    </cdr:to>
    <cdr:sp macro="" textlink="">
      <cdr:nvSpPr>
        <cdr:cNvPr id="2" name="Arrow: Down 1">
          <a:extLst xmlns:a="http://schemas.openxmlformats.org/drawingml/2006/main">
            <a:ext uri="{FF2B5EF4-FFF2-40B4-BE49-F238E27FC236}">
              <a16:creationId xmlns:a16="http://schemas.microsoft.com/office/drawing/2014/main" id="{64418502-9627-D430-051D-5F59AEF8D989}"/>
            </a:ext>
          </a:extLst>
        </cdr:cNvPr>
        <cdr:cNvSpPr/>
      </cdr:nvSpPr>
      <cdr:spPr>
        <a:xfrm xmlns:a="http://schemas.openxmlformats.org/drawingml/2006/main">
          <a:off x="5923563" y="181769"/>
          <a:ext cx="780322" cy="472855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5"/>
        </a:solidFill>
        <a:ln xmlns:a="http://schemas.openxmlformats.org/drawingml/2006/main" w="28575">
          <a:solidFill>
            <a:schemeClr val="accent5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001">
          <a:schemeClr val="dk2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0.90468</cdr:x>
      <cdr:y>0.08994</cdr:y>
    </cdr:from>
    <cdr:to>
      <cdr:x>1</cdr:x>
      <cdr:y>0.18522</cdr:y>
    </cdr:to>
    <cdr:sp macro="" textlink="">
      <cdr:nvSpPr>
        <cdr:cNvPr id="3" name="Text Box 13">
          <a:extLst xmlns:a="http://schemas.openxmlformats.org/drawingml/2006/main">
            <a:ext uri="{FF2B5EF4-FFF2-40B4-BE49-F238E27FC236}">
              <a16:creationId xmlns:a16="http://schemas.microsoft.com/office/drawing/2014/main" id="{AB44A064-E534-0C05-A7E1-11ADC01CE97C}"/>
            </a:ext>
          </a:extLst>
        </cdr:cNvPr>
        <cdr:cNvSpPr txBox="1"/>
      </cdr:nvSpPr>
      <cdr:spPr>
        <a:xfrm xmlns:a="http://schemas.openxmlformats.org/drawingml/2006/main">
          <a:off x="10765763" y="517794"/>
          <a:ext cx="1134315" cy="54851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spcBef>
              <a:spcPts val="0"/>
            </a:spcBef>
            <a:spcAft>
              <a:spcPts val="1600"/>
            </a:spcAft>
          </a:pPr>
          <a:r>
            <a:rPr lang="en-US" sz="1400" b="1" dirty="0">
              <a:effectLst/>
              <a:latin typeface="Century Gothic" panose="020B0502020202020204" pitchFamily="34" charset="0"/>
              <a:ea typeface="Meiryo" panose="020B0604030504040204" pitchFamily="34" charset="-128"/>
              <a:cs typeface="Arial" panose="020B0604020202020204" pitchFamily="34" charset="0"/>
            </a:rPr>
            <a:t>Goal</a:t>
          </a:r>
        </a:p>
        <a:p xmlns:a="http://schemas.openxmlformats.org/drawingml/2006/main">
          <a:pPr marL="0" marR="0">
            <a:spcBef>
              <a:spcPts val="0"/>
            </a:spcBef>
            <a:spcAft>
              <a:spcPts val="1600"/>
            </a:spcAft>
          </a:pPr>
          <a:r>
            <a:rPr lang="en-US" sz="1100" b="1" dirty="0">
              <a:effectLst/>
              <a:ea typeface="Meiryo" panose="020B0604030504040204" pitchFamily="34" charset="-128"/>
              <a:cs typeface="Arial" panose="020B0604020202020204" pitchFamily="34" charset="0"/>
            </a:rPr>
            <a:t> </a:t>
          </a:r>
          <a:endParaRPr lang="en-US" sz="1100" dirty="0">
            <a:effectLst/>
            <a:ea typeface="Meiryo" panose="020B0604030504040204" pitchFamily="34" charset="-128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0.86726</cdr:x>
      <cdr:y>0.03374</cdr:y>
    </cdr:from>
    <cdr:to>
      <cdr:x>0.99365</cdr:x>
      <cdr:y>0.14826</cdr:y>
    </cdr:to>
    <cdr:sp macro="" textlink="">
      <cdr:nvSpPr>
        <cdr:cNvPr id="5" name="Arrow: Up 4">
          <a:extLst xmlns:a="http://schemas.openxmlformats.org/drawingml/2006/main">
            <a:ext uri="{FF2B5EF4-FFF2-40B4-BE49-F238E27FC236}">
              <a16:creationId xmlns:a16="http://schemas.microsoft.com/office/drawing/2014/main" id="{02C3DF24-DCFC-4562-ACB0-59662AD4A897}"/>
            </a:ext>
          </a:extLst>
        </cdr:cNvPr>
        <cdr:cNvSpPr/>
      </cdr:nvSpPr>
      <cdr:spPr>
        <a:xfrm xmlns:a="http://schemas.openxmlformats.org/drawingml/2006/main">
          <a:off x="9639086" y="185968"/>
          <a:ext cx="1404758" cy="631252"/>
        </a:xfrm>
        <a:prstGeom xmlns:a="http://schemas.openxmlformats.org/drawingml/2006/main" prst="upArrow">
          <a:avLst/>
        </a:prstGeom>
        <a:solidFill xmlns:a="http://schemas.openxmlformats.org/drawingml/2006/main">
          <a:srgbClr val="9B69BC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solidFill>
              <a:srgbClr val="9B69BC"/>
            </a:solidFill>
          </a:endParaRPr>
        </a:p>
      </cdr:txBody>
    </cdr:sp>
  </cdr:relSizeAnchor>
  <cdr:relSizeAnchor xmlns:cdr="http://schemas.openxmlformats.org/drawingml/2006/chartDrawing">
    <cdr:from>
      <cdr:x>0.87847</cdr:x>
      <cdr:y>0.07509</cdr:y>
    </cdr:from>
    <cdr:to>
      <cdr:x>0.98244</cdr:x>
      <cdr:y>0.16225</cdr:y>
    </cdr:to>
    <cdr:sp macro="" textlink="">
      <cdr:nvSpPr>
        <cdr:cNvPr id="6" name="TextBox 8">
          <a:extLst xmlns:a="http://schemas.openxmlformats.org/drawingml/2006/main">
            <a:ext uri="{FF2B5EF4-FFF2-40B4-BE49-F238E27FC236}">
              <a16:creationId xmlns:a16="http://schemas.microsoft.com/office/drawing/2014/main" id="{67C8CFF3-B27C-4168-A97D-D87E901063D6}"/>
            </a:ext>
          </a:extLst>
        </cdr:cNvPr>
        <cdr:cNvSpPr txBox="1"/>
      </cdr:nvSpPr>
      <cdr:spPr>
        <a:xfrm xmlns:a="http://schemas.openxmlformats.org/drawingml/2006/main">
          <a:off x="9763679" y="413932"/>
          <a:ext cx="1155571" cy="48044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Goal</a:t>
          </a:r>
        </a:p>
      </cdr:txBody>
    </cdr:sp>
  </cdr:relSizeAnchor>
  <cdr:relSizeAnchor xmlns:cdr="http://schemas.openxmlformats.org/drawingml/2006/chartDrawing">
    <cdr:from>
      <cdr:x>0.11511</cdr:x>
      <cdr:y>0.25116</cdr:y>
    </cdr:from>
    <cdr:to>
      <cdr:x>0.28605</cdr:x>
      <cdr:y>0.31316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83CC572-0F36-4BD3-BBF1-DB6DC8EF52D2}"/>
            </a:ext>
          </a:extLst>
        </cdr:cNvPr>
        <cdr:cNvSpPr txBox="1"/>
      </cdr:nvSpPr>
      <cdr:spPr>
        <a:xfrm xmlns:a="http://schemas.openxmlformats.org/drawingml/2006/main">
          <a:off x="1279414" y="1384424"/>
          <a:ext cx="1899907" cy="341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GOAL</a:t>
          </a:r>
        </a:p>
      </cdr:txBody>
    </cdr:sp>
  </cdr:relSizeAnchor>
  <cdr:relSizeAnchor xmlns:cdr="http://schemas.openxmlformats.org/drawingml/2006/chartDrawing">
    <cdr:from>
      <cdr:x>0.11935</cdr:x>
      <cdr:y>0.29618</cdr:y>
    </cdr:from>
    <cdr:to>
      <cdr:x>0.89217</cdr:x>
      <cdr:y>0.29618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49A4FA4-C163-5B64-97FF-DE7D761F377E}"/>
            </a:ext>
          </a:extLst>
        </cdr:cNvPr>
        <cdr:cNvCxnSpPr/>
      </cdr:nvCxnSpPr>
      <cdr:spPr>
        <a:xfrm xmlns:a="http://schemas.openxmlformats.org/drawingml/2006/main">
          <a:off x="1326523" y="1632574"/>
          <a:ext cx="8589492" cy="0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E1C0B-A3F3-AF48-B158-A340B9EEE66D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01A50-7381-E240-BB84-858C28C35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1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64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62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59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7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56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4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6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39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98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28F4F-7331-4096-BB6A-1087F438DA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2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8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6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482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1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9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0239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25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8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36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2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1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5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3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8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2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63353" y="5784959"/>
            <a:ext cx="1281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11/4/2021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9507" y="63430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2300" y="5784959"/>
            <a:ext cx="451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951913"/>
            <a:ext cx="1769329" cy="75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20335130">
            <a:off x="11605573" y="6270132"/>
            <a:ext cx="109106" cy="105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628489" y="6228720"/>
            <a:ext cx="1033712" cy="47747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F2ACEF-0CB4-42AE-BCD8-E224EE21F0B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06" y="6245090"/>
            <a:ext cx="2126708" cy="48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4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umassmed.edu/rho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hart" Target="../charts/chart1.xml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1804-C984-8641-9FEE-69EC9C464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12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2549C"/>
                </a:solidFill>
                <a:latin typeface="Apple Braille"/>
              </a:rPr>
              <a:t>The Recorded Home Oximetry (RHO) Program</a:t>
            </a:r>
            <a:br>
              <a:rPr lang="en-US" dirty="0">
                <a:solidFill>
                  <a:srgbClr val="22549C"/>
                </a:solidFill>
                <a:latin typeface="Apple Braille"/>
              </a:rPr>
            </a:br>
            <a:br>
              <a:rPr lang="en-US" dirty="0">
                <a:solidFill>
                  <a:srgbClr val="22549C"/>
                </a:solidFill>
                <a:latin typeface="Apple Braille"/>
              </a:rPr>
            </a:br>
            <a:r>
              <a:rPr lang="en-US" dirty="0">
                <a:solidFill>
                  <a:srgbClr val="22549C"/>
                </a:solidFill>
                <a:latin typeface="Apple Braille"/>
              </a:rPr>
              <a:t>Monthly Investigator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DE9F5-0D33-824E-8673-05ED460BA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44510"/>
            <a:ext cx="9144000" cy="493973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September 1, 2022</a:t>
            </a:r>
          </a:p>
        </p:txBody>
      </p:sp>
      <p:sp>
        <p:nvSpPr>
          <p:cNvPr id="5" name="AutoShape 2" descr="UMass Chan Medical School logo">
            <a:extLst>
              <a:ext uri="{FF2B5EF4-FFF2-40B4-BE49-F238E27FC236}">
                <a16:creationId xmlns:a16="http://schemas.microsoft.com/office/drawing/2014/main" id="{4BFAA469-2923-496A-9472-AF4D6DC9E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28B4055A-E11E-461D-ABC3-8FF1AF9C9A58" descr="Icon&#10;&#10;Description automatically generated with low confidence">
            <a:extLst>
              <a:ext uri="{FF2B5EF4-FFF2-40B4-BE49-F238E27FC236}">
                <a16:creationId xmlns:a16="http://schemas.microsoft.com/office/drawing/2014/main" id="{674E0169-0CD1-4EF4-AF31-8D834030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2900" y="3934564"/>
            <a:ext cx="4628353" cy="214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43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C3785-465A-4002-9FFC-2FDCA70D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43" y="378913"/>
            <a:ext cx="10515600" cy="735887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22549C"/>
                </a:solidFill>
              </a:rPr>
              <a:t>Family Engagement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62C4A-AC61-4AB3-8639-BEB740ABB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657" y="1262283"/>
            <a:ext cx="11461173" cy="4333433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The Family Engagement Pre and Post Implementation Survey Project has been approved by the UMass IRB</a:t>
            </a:r>
          </a:p>
          <a:p>
            <a:pPr lvl="1"/>
            <a:r>
              <a:rPr lang="en-US" sz="3600" dirty="0"/>
              <a:t>Instructions to submit to local IRBs sent out on 6/7</a:t>
            </a:r>
          </a:p>
          <a:p>
            <a:pPr lvl="1"/>
            <a:r>
              <a:rPr lang="en-US" sz="3600" dirty="0"/>
              <a:t>Please reach out to Heather with any questions 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085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0BB01-736D-F935-5786-2022E4B7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New Centralized Email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186C339-96ED-0F42-E0B4-4031DD817F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522585"/>
              </p:ext>
            </p:extLst>
          </p:nvPr>
        </p:nvGraphicFramePr>
        <p:xfrm>
          <a:off x="838200" y="1825625"/>
          <a:ext cx="10515600" cy="372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2670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16F9C-E407-ECAE-417D-88E7F210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Implementing the RHO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288E9-25B5-3DDC-40BB-21421293B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PCORI is interested in understanding the cost of implementing successful programs as standard of care</a:t>
            </a:r>
          </a:p>
          <a:p>
            <a:r>
              <a:rPr lang="en-US" dirty="0"/>
              <a:t>If awarded, we would be asking sites to complete a short survey with help from their CFO (or appropriate staff) on the cost of implementation at their site</a:t>
            </a:r>
          </a:p>
          <a:p>
            <a:r>
              <a:rPr lang="en-US" dirty="0"/>
              <a:t>Additionally, site’s will be queried at two-random times to collect data on the time spent carrying out RHO related tasks (bi-weekly phone calls, documentation, or telehealth visits)</a:t>
            </a:r>
          </a:p>
        </p:txBody>
      </p:sp>
    </p:spTree>
    <p:extLst>
      <p:ext uri="{BB962C8B-B14F-4D97-AF65-F5344CB8AC3E}">
        <p14:creationId xmlns:p14="http://schemas.microsoft.com/office/powerpoint/2010/main" val="3984944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0D8F4D1-74FE-2BB9-EB38-8F3F87F4B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8690222"/>
              </p:ext>
            </p:extLst>
          </p:nvPr>
        </p:nvGraphicFramePr>
        <p:xfrm>
          <a:off x="141668" y="154546"/>
          <a:ext cx="11900078" cy="5756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0532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EAECBB8-2E8F-24ED-358E-BC06114313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4420944"/>
              </p:ext>
            </p:extLst>
          </p:nvPr>
        </p:nvGraphicFramePr>
        <p:xfrm>
          <a:off x="154546" y="257577"/>
          <a:ext cx="11758411" cy="5653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A6192802-04ED-9A96-6325-8A40EBDDF1CA}"/>
              </a:ext>
            </a:extLst>
          </p:cNvPr>
          <p:cNvCxnSpPr>
            <a:cxnSpLocks/>
          </p:cNvCxnSpPr>
          <p:nvPr/>
        </p:nvCxnSpPr>
        <p:spPr>
          <a:xfrm rot="5400000">
            <a:off x="3045856" y="4977686"/>
            <a:ext cx="270452" cy="257576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964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336178-E914-4030-9D5D-B4DC0E38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9" y="53476"/>
            <a:ext cx="9593424" cy="1092182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22549C"/>
                </a:solidFill>
              </a:rPr>
              <a:t>Implementation Related Problems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7EBA3-A895-4D6E-BCEB-29947B6116BA}"/>
              </a:ext>
            </a:extLst>
          </p:cNvPr>
          <p:cNvSpPr/>
          <p:nvPr/>
        </p:nvSpPr>
        <p:spPr>
          <a:xfrm>
            <a:off x="2684624" y="3566779"/>
            <a:ext cx="576577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90056C-8E41-4531-91BA-3CB793428D44}"/>
              </a:ext>
            </a:extLst>
          </p:cNvPr>
          <p:cNvSpPr/>
          <p:nvPr/>
        </p:nvSpPr>
        <p:spPr>
          <a:xfrm>
            <a:off x="2684623" y="3793576"/>
            <a:ext cx="576578" cy="19992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BC9F3F-9741-4E78-9B28-0134F7AA66A1}"/>
              </a:ext>
            </a:extLst>
          </p:cNvPr>
          <p:cNvSpPr/>
          <p:nvPr/>
        </p:nvSpPr>
        <p:spPr>
          <a:xfrm>
            <a:off x="3694248" y="4658457"/>
            <a:ext cx="583743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F6BE2-BF8C-4FDF-8A04-44D0807DA476}"/>
              </a:ext>
            </a:extLst>
          </p:cNvPr>
          <p:cNvSpPr/>
          <p:nvPr/>
        </p:nvSpPr>
        <p:spPr>
          <a:xfrm>
            <a:off x="3705327" y="4432968"/>
            <a:ext cx="554002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BDDD38-7971-41BA-A0EA-D01ECE91F65F}"/>
              </a:ext>
            </a:extLst>
          </p:cNvPr>
          <p:cNvSpPr/>
          <p:nvPr/>
        </p:nvSpPr>
        <p:spPr>
          <a:xfrm>
            <a:off x="3705327" y="5734297"/>
            <a:ext cx="579828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FDC028-B269-40C7-9491-A2AE87329190}"/>
              </a:ext>
            </a:extLst>
          </p:cNvPr>
          <p:cNvSpPr/>
          <p:nvPr/>
        </p:nvSpPr>
        <p:spPr>
          <a:xfrm>
            <a:off x="5151212" y="4239821"/>
            <a:ext cx="623302" cy="18133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C3D69-B333-477F-BB3C-151EF2B95896}"/>
              </a:ext>
            </a:extLst>
          </p:cNvPr>
          <p:cNvSpPr/>
          <p:nvPr/>
        </p:nvSpPr>
        <p:spPr>
          <a:xfrm>
            <a:off x="5158035" y="6175119"/>
            <a:ext cx="623302" cy="18133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1C4A2-2C73-475B-A6B2-910CD54D1A44}"/>
              </a:ext>
            </a:extLst>
          </p:cNvPr>
          <p:cNvSpPr/>
          <p:nvPr/>
        </p:nvSpPr>
        <p:spPr>
          <a:xfrm>
            <a:off x="6673785" y="4656727"/>
            <a:ext cx="583743" cy="217012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F29559-2B39-47B9-B016-719B5DE7C7D8}"/>
              </a:ext>
            </a:extLst>
          </p:cNvPr>
          <p:cNvSpPr/>
          <p:nvPr/>
        </p:nvSpPr>
        <p:spPr>
          <a:xfrm>
            <a:off x="7670569" y="4015607"/>
            <a:ext cx="576577" cy="21354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269178-DFDC-4667-A7FD-1E4FFCCC1B50}"/>
              </a:ext>
            </a:extLst>
          </p:cNvPr>
          <p:cNvSpPr/>
          <p:nvPr/>
        </p:nvSpPr>
        <p:spPr>
          <a:xfrm>
            <a:off x="6659037" y="5736855"/>
            <a:ext cx="621160" cy="18851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4297D5-F1CA-4B5F-9151-3053DD11D984}"/>
              </a:ext>
            </a:extLst>
          </p:cNvPr>
          <p:cNvSpPr/>
          <p:nvPr/>
        </p:nvSpPr>
        <p:spPr>
          <a:xfrm>
            <a:off x="8724982" y="4453587"/>
            <a:ext cx="583743" cy="19059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C9A83F-74DD-45BF-B152-C24EB9E7CCDE}"/>
              </a:ext>
            </a:extLst>
          </p:cNvPr>
          <p:cNvSpPr/>
          <p:nvPr/>
        </p:nvSpPr>
        <p:spPr>
          <a:xfrm>
            <a:off x="7679900" y="3366509"/>
            <a:ext cx="576577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8D698A-F717-4CDB-BDA4-695A786E9E4B}"/>
              </a:ext>
            </a:extLst>
          </p:cNvPr>
          <p:cNvSpPr/>
          <p:nvPr/>
        </p:nvSpPr>
        <p:spPr>
          <a:xfrm>
            <a:off x="7679900" y="3555523"/>
            <a:ext cx="576577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B70BA7-A9A5-4D26-BA48-D76A5E647CA6}"/>
              </a:ext>
            </a:extLst>
          </p:cNvPr>
          <p:cNvSpPr/>
          <p:nvPr/>
        </p:nvSpPr>
        <p:spPr>
          <a:xfrm>
            <a:off x="3701412" y="4239421"/>
            <a:ext cx="567248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4D889F-0490-4B42-96EE-FC9A8FB95977}"/>
              </a:ext>
            </a:extLst>
          </p:cNvPr>
          <p:cNvSpPr/>
          <p:nvPr/>
        </p:nvSpPr>
        <p:spPr>
          <a:xfrm flipH="1">
            <a:off x="2679983" y="4019899"/>
            <a:ext cx="576576" cy="19992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D92EDE-C967-4D65-969C-A0923EAB85A6}"/>
              </a:ext>
            </a:extLst>
          </p:cNvPr>
          <p:cNvSpPr/>
          <p:nvPr/>
        </p:nvSpPr>
        <p:spPr>
          <a:xfrm>
            <a:off x="2677458" y="4870039"/>
            <a:ext cx="583743" cy="19992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531D0A-FE9E-42F0-8F76-C29A9354D463}"/>
              </a:ext>
            </a:extLst>
          </p:cNvPr>
          <p:cNvSpPr/>
          <p:nvPr/>
        </p:nvSpPr>
        <p:spPr>
          <a:xfrm>
            <a:off x="2679062" y="5504213"/>
            <a:ext cx="583743" cy="22075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9008FF-7F73-4026-9C6A-13EF5B4A9614}"/>
              </a:ext>
            </a:extLst>
          </p:cNvPr>
          <p:cNvSpPr/>
          <p:nvPr/>
        </p:nvSpPr>
        <p:spPr>
          <a:xfrm>
            <a:off x="7676316" y="4862687"/>
            <a:ext cx="583743" cy="22075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8BEDE1-F392-415F-AC7E-6F365168ADE8}"/>
              </a:ext>
            </a:extLst>
          </p:cNvPr>
          <p:cNvSpPr/>
          <p:nvPr/>
        </p:nvSpPr>
        <p:spPr>
          <a:xfrm>
            <a:off x="8738998" y="5523923"/>
            <a:ext cx="583743" cy="22075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9DF800-2C06-4221-8ABD-55779554DC37}"/>
              </a:ext>
            </a:extLst>
          </p:cNvPr>
          <p:cNvSpPr/>
          <p:nvPr/>
        </p:nvSpPr>
        <p:spPr>
          <a:xfrm>
            <a:off x="3706685" y="4876174"/>
            <a:ext cx="583743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63C782-9276-4768-8AF3-CA2AABA8AD1C}"/>
              </a:ext>
            </a:extLst>
          </p:cNvPr>
          <p:cNvSpPr/>
          <p:nvPr/>
        </p:nvSpPr>
        <p:spPr>
          <a:xfrm>
            <a:off x="5150846" y="5751995"/>
            <a:ext cx="621160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2CED33-D27D-44FF-8806-A5C293FDF7FA}"/>
              </a:ext>
            </a:extLst>
          </p:cNvPr>
          <p:cNvSpPr/>
          <p:nvPr/>
        </p:nvSpPr>
        <p:spPr>
          <a:xfrm>
            <a:off x="8738656" y="4029229"/>
            <a:ext cx="583743" cy="19059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48344-60EE-63EB-A35C-778E727BD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606" y="788118"/>
            <a:ext cx="7079793" cy="562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25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21347FF-F2DC-4202-B0C1-7EA5BB098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920979"/>
              </p:ext>
            </p:extLst>
          </p:nvPr>
        </p:nvGraphicFramePr>
        <p:xfrm>
          <a:off x="154546" y="193184"/>
          <a:ext cx="11745533" cy="5789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4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2A880-ABFD-8601-254E-8EF89AD8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48" y="68169"/>
            <a:ext cx="10515600" cy="1325563"/>
          </a:xfrm>
        </p:spPr>
        <p:txBody>
          <a:bodyPr/>
          <a:lstStyle/>
          <a:p>
            <a:r>
              <a:rPr lang="en-US" dirty="0"/>
              <a:t>Deviation Types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82019-3A2C-6CBF-FCB9-EDFE75EC58B6}"/>
              </a:ext>
            </a:extLst>
          </p:cNvPr>
          <p:cNvSpPr txBox="1"/>
          <p:nvPr/>
        </p:nvSpPr>
        <p:spPr>
          <a:xfrm>
            <a:off x="3472543" y="1536799"/>
            <a:ext cx="168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Last Months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F2245D-3BD4-72E1-4038-2C39FF683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" r="1"/>
          <a:stretch/>
        </p:blipFill>
        <p:spPr>
          <a:xfrm>
            <a:off x="7239681" y="1217706"/>
            <a:ext cx="4744071" cy="557212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5157577-79A1-A6A5-1F26-1D863419C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848141"/>
              </p:ext>
            </p:extLst>
          </p:nvPr>
        </p:nvGraphicFramePr>
        <p:xfrm>
          <a:off x="4920343" y="143519"/>
          <a:ext cx="3233056" cy="998838"/>
        </p:xfrm>
        <a:graphic>
          <a:graphicData uri="http://schemas.openxmlformats.org/drawingml/2006/table">
            <a:tbl>
              <a:tblPr/>
              <a:tblGrid>
                <a:gridCol w="1183832">
                  <a:extLst>
                    <a:ext uri="{9D8B030D-6E8A-4147-A177-3AD203B41FA5}">
                      <a16:colId xmlns:a16="http://schemas.microsoft.com/office/drawing/2014/main" val="4110704691"/>
                    </a:ext>
                  </a:extLst>
                </a:gridCol>
                <a:gridCol w="1024612">
                  <a:extLst>
                    <a:ext uri="{9D8B030D-6E8A-4147-A177-3AD203B41FA5}">
                      <a16:colId xmlns:a16="http://schemas.microsoft.com/office/drawing/2014/main" val="184616883"/>
                    </a:ext>
                  </a:extLst>
                </a:gridCol>
                <a:gridCol w="1024612">
                  <a:extLst>
                    <a:ext uri="{9D8B030D-6E8A-4147-A177-3AD203B41FA5}">
                      <a16:colId xmlns:a16="http://schemas.microsoft.com/office/drawing/2014/main" val="4291743572"/>
                    </a:ext>
                  </a:extLst>
                </a:gridCol>
              </a:tblGrid>
              <a:tr h="7759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Reports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92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Reports with Deviations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92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Reports with Deviations (excluding no data captured)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92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921801"/>
                  </a:ext>
                </a:extLst>
              </a:tr>
              <a:tr h="1341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92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93741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45D77D1-34A3-B53B-90F7-729AB9D4D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840" y="2466331"/>
            <a:ext cx="4128820" cy="4248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8BD47-BFF9-2F27-D95E-2483B6066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48" y="1217706"/>
            <a:ext cx="3095090" cy="333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56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D59B7171-3EB4-4D20-807A-7B157828B988}"/>
              </a:ext>
            </a:extLst>
          </p:cNvPr>
          <p:cNvSpPr txBox="1"/>
          <p:nvPr/>
        </p:nvSpPr>
        <p:spPr>
          <a:xfrm>
            <a:off x="10173665" y="672192"/>
            <a:ext cx="1004408" cy="27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EE7687-1F23-B0C7-E0F3-42A5F07638B1}"/>
              </a:ext>
            </a:extLst>
          </p:cNvPr>
          <p:cNvSpPr txBox="1"/>
          <p:nvPr/>
        </p:nvSpPr>
        <p:spPr>
          <a:xfrm>
            <a:off x="10250419" y="2044700"/>
            <a:ext cx="85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88%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509682"/>
              </p:ext>
            </p:extLst>
          </p:nvPr>
        </p:nvGraphicFramePr>
        <p:xfrm>
          <a:off x="759854" y="309095"/>
          <a:ext cx="11037194" cy="5718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0097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34D83-7289-3A26-A214-C99CF0F31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Compliance Rate’s and Individual Infant’s Duration of HOT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4BB82E-B112-4705-A95F-DBE4BF41F1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22958"/>
              </p:ext>
            </p:extLst>
          </p:nvPr>
        </p:nvGraphicFramePr>
        <p:xfrm>
          <a:off x="838200" y="1690688"/>
          <a:ext cx="10515600" cy="429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297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4233E8-15F7-BB12-B156-4F307649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Welcome Katie! </a:t>
            </a:r>
            <a:br>
              <a:rPr lang="en-US" dirty="0"/>
            </a:br>
            <a:r>
              <a:rPr lang="en-US" dirty="0"/>
              <a:t>To the RHO UMMS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97D24F-6C97-5AA1-D6B9-704CFD633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25875"/>
          </a:xfrm>
        </p:spPr>
        <p:txBody>
          <a:bodyPr>
            <a:normAutofit/>
          </a:bodyPr>
          <a:lstStyle/>
          <a:p>
            <a:r>
              <a:rPr lang="en-US" dirty="0"/>
              <a:t>Katie Edeburn is joining as the new RA at UMMS</a:t>
            </a:r>
          </a:p>
          <a:p>
            <a:r>
              <a:rPr lang="en-US" dirty="0"/>
              <a:t>Katie will be responsible for RHO downloads, maintaining the </a:t>
            </a:r>
            <a:r>
              <a:rPr lang="en-US" dirty="0" err="1"/>
              <a:t>REDCap</a:t>
            </a:r>
            <a:r>
              <a:rPr lang="en-US" dirty="0"/>
              <a:t> etc. (same activities Crystal and Maria were responsible) </a:t>
            </a:r>
          </a:p>
          <a:p>
            <a:r>
              <a:rPr lang="en-US" dirty="0"/>
              <a:t>We are thrilled to welcome her!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0FD27E-FE34-FD9A-9BE0-AA2544781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6"/>
          <a:stretch/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678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F53356D-9AA7-469C-85BA-AB3AD9FB7B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976401"/>
              </p:ext>
            </p:extLst>
          </p:nvPr>
        </p:nvGraphicFramePr>
        <p:xfrm>
          <a:off x="128589" y="142876"/>
          <a:ext cx="11901486" cy="5868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0725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9BD7-ABC3-FC12-6A85-6D555BBE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Initial Flow Rate Impact Duration?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3EFD805-C17C-4ACB-988F-DD9A0BD51CC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22036135"/>
              </p:ext>
            </p:extLst>
          </p:nvPr>
        </p:nvGraphicFramePr>
        <p:xfrm>
          <a:off x="231820" y="1555168"/>
          <a:ext cx="57879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8A2BA26-4CDD-8E5E-784F-13B9E606D18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33208505"/>
              </p:ext>
            </p:extLst>
          </p:nvPr>
        </p:nvGraphicFramePr>
        <p:xfrm>
          <a:off x="6172202" y="1555168"/>
          <a:ext cx="57879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2095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FAB5B-8E53-DD89-1C33-91E2D951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87" y="1897710"/>
            <a:ext cx="2819400" cy="1325563"/>
          </a:xfrm>
        </p:spPr>
        <p:txBody>
          <a:bodyPr>
            <a:noAutofit/>
          </a:bodyPr>
          <a:lstStyle/>
          <a:p>
            <a:r>
              <a:rPr lang="en-US" b="1" dirty="0"/>
              <a:t>RHO to be Presented as a Poster at the Annual VON Conference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FAA6F-F3B2-EC3A-B825-2C61E4AE7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35" y="171450"/>
            <a:ext cx="8705850" cy="658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40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B4938-E533-4DCF-BC31-BA3E9914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2549C"/>
                </a:solidFill>
              </a:rPr>
              <a:t>RHO Program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58BE-5038-4E5A-A5A5-17A1708C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1814732"/>
            <a:ext cx="3912583" cy="4281268"/>
          </a:xfrm>
        </p:spPr>
        <p:txBody>
          <a:bodyPr>
            <a:normAutofit/>
          </a:bodyPr>
          <a:lstStyle/>
          <a:p>
            <a:r>
              <a:rPr lang="en-US" sz="1600" dirty="0"/>
              <a:t>All resources, including training documents, the RHO manual, and other templates can be found on the RHO website at </a:t>
            </a:r>
            <a:r>
              <a:rPr lang="en-US" sz="1600" dirty="0">
                <a:hlinkClick r:id="rId2"/>
              </a:rPr>
              <a:t>www.umassmed.edu/rho-program</a:t>
            </a:r>
            <a:r>
              <a:rPr lang="en-US" sz="1600" dirty="0"/>
              <a:t> </a:t>
            </a:r>
          </a:p>
          <a:p>
            <a:r>
              <a:rPr lang="en-US" sz="1600" dirty="0"/>
              <a:t>Navigate to “Member Login” and log in with the following credentials to access the documents</a:t>
            </a:r>
          </a:p>
          <a:p>
            <a:pPr lvl="1"/>
            <a:r>
              <a:rPr lang="en-US" sz="1600" dirty="0"/>
              <a:t>Username: RHO </a:t>
            </a:r>
          </a:p>
          <a:p>
            <a:pPr lvl="1"/>
            <a:r>
              <a:rPr lang="en-US" sz="1600" dirty="0"/>
              <a:t>Password: Oximetry14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776E4-28B2-40DC-9E88-74466B3FB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606462"/>
            <a:ext cx="6045576" cy="29018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E5655F-BA7F-4EA7-8D34-2FFC27963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3780810"/>
            <a:ext cx="6044184" cy="179209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45819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FCFE-8BF3-47DF-8600-C90A99F2C1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0734" y="324509"/>
            <a:ext cx="49609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22549C"/>
                </a:solidFill>
                <a:latin typeface="Apple Braille"/>
              </a:rPr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2F41-8EC1-4DB4-AD9C-CCB83EC3F3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722" y="1825625"/>
            <a:ext cx="493395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Questions or Comments?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 there any suggestions and/or feedback on the progress of the program that you would like to share with the team at this time?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306D3-EB66-434D-A8F5-730C5CC83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39" r="-2" b="18153"/>
          <a:stretch/>
        </p:blipFill>
        <p:spPr>
          <a:xfrm>
            <a:off x="5106573" y="3161897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083F9-7817-4045-B1AC-6FF596D0D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05" r="-2" b="39318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5CBFC-2C8B-4C22-A4C2-EA03F425C0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" r="13549" b="4"/>
          <a:stretch/>
        </p:blipFill>
        <p:spPr>
          <a:xfrm>
            <a:off x="9933462" y="1825625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181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331E-9E5C-4691-AD21-C416E784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22549C"/>
                </a:solidFill>
              </a:rPr>
              <a:t>RHO Program Implementation Timeline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0158E5-B38E-46B3-9ABB-16BDBD114D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2546601"/>
              </p:ext>
            </p:extLst>
          </p:nvPr>
        </p:nvGraphicFramePr>
        <p:xfrm>
          <a:off x="474133" y="1690688"/>
          <a:ext cx="11396134" cy="415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8594" y="2108384"/>
            <a:ext cx="366384" cy="366384"/>
          </a:xfrm>
          <a:prstGeom prst="rect">
            <a:avLst/>
          </a:prstGeom>
        </p:spPr>
      </p:pic>
      <p:pic>
        <p:nvPicPr>
          <p:cNvPr id="6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9764" y="4984120"/>
            <a:ext cx="366384" cy="366384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4602" y="4984120"/>
            <a:ext cx="366384" cy="366384"/>
          </a:xfrm>
          <a:prstGeom prst="rect">
            <a:avLst/>
          </a:prstGeom>
        </p:spPr>
      </p:pic>
      <p:pic>
        <p:nvPicPr>
          <p:cNvPr id="8" name="Graphic 6" descr="Checkmark">
            <a:extLst>
              <a:ext uri="{FF2B5EF4-FFF2-40B4-BE49-F238E27FC236}">
                <a16:creationId xmlns:a16="http://schemas.microsoft.com/office/drawing/2014/main" id="{B975234D-A8B2-4E5E-A864-609F42D51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2288" y="2108384"/>
            <a:ext cx="366384" cy="366384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25E9B66C-C500-073D-6B86-ED2FDE2CB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05982" y="2108384"/>
            <a:ext cx="366384" cy="3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CB94A78-3071-4042-BDFD-D0F97279AC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87124"/>
              </p:ext>
            </p:extLst>
          </p:nvPr>
        </p:nvGraphicFramePr>
        <p:xfrm>
          <a:off x="0" y="155522"/>
          <a:ext cx="12192000" cy="6702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EE83792-81D0-4D9F-98FF-4AB0FD452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0008"/>
              </p:ext>
            </p:extLst>
          </p:nvPr>
        </p:nvGraphicFramePr>
        <p:xfrm>
          <a:off x="464060" y="547342"/>
          <a:ext cx="3065444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093">
                  <a:extLst>
                    <a:ext uri="{9D8B030D-6E8A-4147-A177-3AD203B41FA5}">
                      <a16:colId xmlns:a16="http://schemas.microsoft.com/office/drawing/2014/main" val="3954881284"/>
                    </a:ext>
                  </a:extLst>
                </a:gridCol>
                <a:gridCol w="2833351">
                  <a:extLst>
                    <a:ext uri="{9D8B030D-6E8A-4147-A177-3AD203B41FA5}">
                      <a16:colId xmlns:a16="http://schemas.microsoft.com/office/drawing/2014/main" val="843391210"/>
                    </a:ext>
                  </a:extLst>
                </a:gridCol>
              </a:tblGrid>
              <a:tr h="1650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Enrolling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809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Activated but not enrolling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749595"/>
                  </a:ext>
                </a:extLst>
              </a:tr>
              <a:tr h="27962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Patient identified, not yet enrolled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137597"/>
                  </a:ext>
                </a:extLst>
              </a:tr>
            </a:tbl>
          </a:graphicData>
        </a:graphic>
      </p:graphicFrame>
      <p:pic>
        <p:nvPicPr>
          <p:cNvPr id="28" name="Graphic 7" descr="Checkbox Checked with solid fill">
            <a:extLst>
              <a:ext uri="{FF2B5EF4-FFF2-40B4-BE49-F238E27FC236}">
                <a16:creationId xmlns:a16="http://schemas.microsoft.com/office/drawing/2014/main" id="{1DD9C7D9-D9D4-4C00-B429-3E8F37F6A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2432" y="2371716"/>
            <a:ext cx="266700" cy="266700"/>
          </a:xfrm>
          <a:prstGeom prst="rect">
            <a:avLst/>
          </a:prstGeom>
        </p:spPr>
      </p:pic>
      <p:pic>
        <p:nvPicPr>
          <p:cNvPr id="30" name="Graphic 12" descr="Checkbox Checked with solid fill">
            <a:extLst>
              <a:ext uri="{FF2B5EF4-FFF2-40B4-BE49-F238E27FC236}">
                <a16:creationId xmlns:a16="http://schemas.microsoft.com/office/drawing/2014/main" id="{6AE4BF56-367A-4171-B8A0-52FEAFBDA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2351" y="3946343"/>
            <a:ext cx="266700" cy="266700"/>
          </a:xfrm>
          <a:prstGeom prst="rect">
            <a:avLst/>
          </a:prstGeom>
        </p:spPr>
      </p:pic>
      <p:pic>
        <p:nvPicPr>
          <p:cNvPr id="31" name="Graphic 13" descr="Checkbox Checked with solid fill">
            <a:extLst>
              <a:ext uri="{FF2B5EF4-FFF2-40B4-BE49-F238E27FC236}">
                <a16:creationId xmlns:a16="http://schemas.microsoft.com/office/drawing/2014/main" id="{5CC4421C-E56C-4781-A11C-50449E18B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15" y="5827378"/>
            <a:ext cx="260350" cy="266700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61A98073-96E0-4331-9022-66537A0AE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034" y="573100"/>
            <a:ext cx="266700" cy="266700"/>
          </a:xfrm>
          <a:prstGeom prst="rect">
            <a:avLst/>
          </a:prstGeom>
        </p:spPr>
      </p:pic>
      <p:pic>
        <p:nvPicPr>
          <p:cNvPr id="9" name="Graphic 9" descr="Checkbox Crossed with solid fill">
            <a:extLst>
              <a:ext uri="{FF2B5EF4-FFF2-40B4-BE49-F238E27FC236}">
                <a16:creationId xmlns:a16="http://schemas.microsoft.com/office/drawing/2014/main" id="{DCEBA085-F208-4808-BE39-F31219050E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819" y="865558"/>
            <a:ext cx="287794" cy="305460"/>
          </a:xfrm>
          <a:prstGeom prst="rect">
            <a:avLst/>
          </a:prstGeom>
        </p:spPr>
      </p:pic>
      <p:pic>
        <p:nvPicPr>
          <p:cNvPr id="10" name="Picture 9" descr="Question free icon">
            <a:extLst>
              <a:ext uri="{FF2B5EF4-FFF2-40B4-BE49-F238E27FC236}">
                <a16:creationId xmlns:a16="http://schemas.microsoft.com/office/drawing/2014/main" id="{170C1A15-F4B9-41E6-A7B8-AA7EA5491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5" y="1233470"/>
            <a:ext cx="146961" cy="15273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7" descr="Checkbox Checked with solid fill">
            <a:extLst>
              <a:ext uri="{FF2B5EF4-FFF2-40B4-BE49-F238E27FC236}">
                <a16:creationId xmlns:a16="http://schemas.microsoft.com/office/drawing/2014/main" id="{A6047539-A722-4EBD-A68C-ED93C98D2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829" y="2049631"/>
            <a:ext cx="266700" cy="266700"/>
          </a:xfrm>
          <a:prstGeom prst="rect">
            <a:avLst/>
          </a:prstGeom>
        </p:spPr>
      </p:pic>
      <p:pic>
        <p:nvPicPr>
          <p:cNvPr id="15" name="Graphic 12" descr="Checkbox Checked with solid fill">
            <a:extLst>
              <a:ext uri="{FF2B5EF4-FFF2-40B4-BE49-F238E27FC236}">
                <a16:creationId xmlns:a16="http://schemas.microsoft.com/office/drawing/2014/main" id="{A8E899ED-A38A-4DA0-8F1B-480FA84F4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7333" y="3633951"/>
            <a:ext cx="266700" cy="266700"/>
          </a:xfrm>
          <a:prstGeom prst="rect">
            <a:avLst/>
          </a:prstGeom>
        </p:spPr>
      </p:pic>
      <p:pic>
        <p:nvPicPr>
          <p:cNvPr id="16" name="Graphic 12" descr="Checkbox Checked with solid fill">
            <a:extLst>
              <a:ext uri="{FF2B5EF4-FFF2-40B4-BE49-F238E27FC236}">
                <a16:creationId xmlns:a16="http://schemas.microsoft.com/office/drawing/2014/main" id="{C3119CA3-3219-4FC0-8CF6-2209D36BE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5998" y="5213251"/>
            <a:ext cx="266700" cy="266700"/>
          </a:xfrm>
          <a:prstGeom prst="rect">
            <a:avLst/>
          </a:prstGeom>
        </p:spPr>
      </p:pic>
      <p:pic>
        <p:nvPicPr>
          <p:cNvPr id="18" name="Graphic 12" descr="Checkbox Checked with solid fill">
            <a:extLst>
              <a:ext uri="{FF2B5EF4-FFF2-40B4-BE49-F238E27FC236}">
                <a16:creationId xmlns:a16="http://schemas.microsoft.com/office/drawing/2014/main" id="{C8FD144D-7069-46C8-86DE-F4FCD93E45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2648" y="4562563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3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13D-E96F-4211-A07B-7CC4F739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8" y="1456006"/>
            <a:ext cx="4368802" cy="2685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549C"/>
                </a:solidFill>
              </a:rPr>
              <a:t>RHO Implementation Trial Consort Diagram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B7723-EDA1-4096-81A3-9DAD09BB471A}"/>
              </a:ext>
            </a:extLst>
          </p:cNvPr>
          <p:cNvSpPr txBox="1"/>
          <p:nvPr/>
        </p:nvSpPr>
        <p:spPr>
          <a:xfrm>
            <a:off x="1074234" y="4499499"/>
            <a:ext cx="254939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Average HOT Duration: </a:t>
            </a:r>
          </a:p>
          <a:p>
            <a:pPr algn="ctr"/>
            <a:r>
              <a:rPr lang="en-US" sz="1600" dirty="0"/>
              <a:t>70 ± 53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12AFF-AE5A-5327-F5C3-2CB83A150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0" y="682625"/>
            <a:ext cx="638175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9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7EB31FCD-E664-42BE-9584-02DCA1E0E960}"/>
              </a:ext>
            </a:extLst>
          </p:cNvPr>
          <p:cNvSpPr txBox="1"/>
          <p:nvPr/>
        </p:nvSpPr>
        <p:spPr>
          <a:xfrm>
            <a:off x="10943946" y="672986"/>
            <a:ext cx="755417" cy="338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56B49B3-C152-4B4F-93C2-E18B872A99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842297"/>
              </p:ext>
            </p:extLst>
          </p:nvPr>
        </p:nvGraphicFramePr>
        <p:xfrm>
          <a:off x="203200" y="135467"/>
          <a:ext cx="11819467" cy="570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rrow: Up 2">
            <a:extLst>
              <a:ext uri="{FF2B5EF4-FFF2-40B4-BE49-F238E27FC236}">
                <a16:creationId xmlns:a16="http://schemas.microsoft.com/office/drawing/2014/main" id="{5FE92958-B6B3-214F-1556-BE440D703AC3}"/>
              </a:ext>
            </a:extLst>
          </p:cNvPr>
          <p:cNvSpPr/>
          <p:nvPr/>
        </p:nvSpPr>
        <p:spPr>
          <a:xfrm>
            <a:off x="10064177" y="135467"/>
            <a:ext cx="1635186" cy="972116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5AA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43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8084D-11B8-45DA-BDFE-2C5077C5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 by Site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3B05F8-31B8-DDB6-1DF3-7735006CD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625142"/>
              </p:ext>
            </p:extLst>
          </p:nvPr>
        </p:nvGraphicFramePr>
        <p:xfrm>
          <a:off x="419100" y="1295400"/>
          <a:ext cx="11214103" cy="4508498"/>
        </p:xfrm>
        <a:graphic>
          <a:graphicData uri="http://schemas.openxmlformats.org/drawingml/2006/table">
            <a:tbl>
              <a:tblPr/>
              <a:tblGrid>
                <a:gridCol w="2137795">
                  <a:extLst>
                    <a:ext uri="{9D8B030D-6E8A-4147-A177-3AD203B41FA5}">
                      <a16:colId xmlns:a16="http://schemas.microsoft.com/office/drawing/2014/main" val="2510958405"/>
                    </a:ext>
                  </a:extLst>
                </a:gridCol>
                <a:gridCol w="1068898">
                  <a:extLst>
                    <a:ext uri="{9D8B030D-6E8A-4147-A177-3AD203B41FA5}">
                      <a16:colId xmlns:a16="http://schemas.microsoft.com/office/drawing/2014/main" val="1090629080"/>
                    </a:ext>
                  </a:extLst>
                </a:gridCol>
                <a:gridCol w="1034717">
                  <a:extLst>
                    <a:ext uri="{9D8B030D-6E8A-4147-A177-3AD203B41FA5}">
                      <a16:colId xmlns:a16="http://schemas.microsoft.com/office/drawing/2014/main" val="3885134446"/>
                    </a:ext>
                  </a:extLst>
                </a:gridCol>
                <a:gridCol w="1193188">
                  <a:extLst>
                    <a:ext uri="{9D8B030D-6E8A-4147-A177-3AD203B41FA5}">
                      <a16:colId xmlns:a16="http://schemas.microsoft.com/office/drawing/2014/main" val="3551843794"/>
                    </a:ext>
                  </a:extLst>
                </a:gridCol>
                <a:gridCol w="960144">
                  <a:extLst>
                    <a:ext uri="{9D8B030D-6E8A-4147-A177-3AD203B41FA5}">
                      <a16:colId xmlns:a16="http://schemas.microsoft.com/office/drawing/2014/main" val="2585309592"/>
                    </a:ext>
                  </a:extLst>
                </a:gridCol>
                <a:gridCol w="960144">
                  <a:extLst>
                    <a:ext uri="{9D8B030D-6E8A-4147-A177-3AD203B41FA5}">
                      <a16:colId xmlns:a16="http://schemas.microsoft.com/office/drawing/2014/main" val="2707720057"/>
                    </a:ext>
                  </a:extLst>
                </a:gridCol>
                <a:gridCol w="882462">
                  <a:extLst>
                    <a:ext uri="{9D8B030D-6E8A-4147-A177-3AD203B41FA5}">
                      <a16:colId xmlns:a16="http://schemas.microsoft.com/office/drawing/2014/main" val="1103812215"/>
                    </a:ext>
                  </a:extLst>
                </a:gridCol>
                <a:gridCol w="960144">
                  <a:extLst>
                    <a:ext uri="{9D8B030D-6E8A-4147-A177-3AD203B41FA5}">
                      <a16:colId xmlns:a16="http://schemas.microsoft.com/office/drawing/2014/main" val="2675825061"/>
                    </a:ext>
                  </a:extLst>
                </a:gridCol>
                <a:gridCol w="960144">
                  <a:extLst>
                    <a:ext uri="{9D8B030D-6E8A-4147-A177-3AD203B41FA5}">
                      <a16:colId xmlns:a16="http://schemas.microsoft.com/office/drawing/2014/main" val="1117796728"/>
                    </a:ext>
                  </a:extLst>
                </a:gridCol>
                <a:gridCol w="1056467">
                  <a:extLst>
                    <a:ext uri="{9D8B030D-6E8A-4147-A177-3AD203B41FA5}">
                      <a16:colId xmlns:a16="http://schemas.microsoft.com/office/drawing/2014/main" val="667089958"/>
                    </a:ext>
                  </a:extLst>
                </a:gridCol>
              </a:tblGrid>
              <a:tr h="6400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1st patient enrolled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IRB Approved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Duration of Implementation in Months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Eligible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Followed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Withdrawn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Weaned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Avg HOT Duration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534852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 1</a:t>
                      </a:r>
                    </a:p>
                  </a:txBody>
                  <a:tcPr marL="75971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780901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Boston Children's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7/8/2021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(89%)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 ± 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2569031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Dartmouth-Hitchcock 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Jan.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(100%)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42.3 ± 30.2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954985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 Fareri Children's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11/18/2021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(100%)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± 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53096"/>
                  </a:ext>
                </a:extLst>
              </a:tr>
              <a:tr h="3852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Massachusetts General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7/8/2021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(83%)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90.5 ± </a:t>
                      </a: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72124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Maryland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8/21/2021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(79%)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± 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567146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Vanderbilt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4/28/2021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7/21/2021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(29%)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667075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 2</a:t>
                      </a:r>
                    </a:p>
                  </a:txBody>
                  <a:tcPr marL="75971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428141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Arkansas Children's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1/28/2022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(100%)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696246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Children's Hospital of Phil. 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5/26/2022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(15%)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985495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Cincinnati Children's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4/15/2022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584570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Jewish Health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423572"/>
                  </a:ext>
                </a:extLst>
              </a:tr>
              <a:tr h="3852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Nationwide Children's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3/4/2022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(76%)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± 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511288"/>
                  </a:ext>
                </a:extLst>
              </a:tr>
              <a:tr h="3852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Peyton Manning Children's Hospital 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392440"/>
                  </a:ext>
                </a:extLst>
              </a:tr>
              <a:tr h="193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of California, San Diego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11/10/2021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(43%)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828635"/>
                  </a:ext>
                </a:extLst>
              </a:tr>
              <a:tr h="3852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of Kentucky Children's Hospital</a:t>
                      </a:r>
                    </a:p>
                  </a:txBody>
                  <a:tcPr marL="227913" marR="0" marT="0" marB="0" anchor="ctr">
                    <a:lnL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7C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A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937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55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F5DE5-975C-4546-8E14-838F4585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2" y="1"/>
            <a:ext cx="10190584" cy="750516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rgbClr val="22549C"/>
                </a:solidFill>
              </a:rPr>
              <a:t>Projected vs. Actual Enrollment Into the RHO Program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99D1F9-05BB-D134-F3A2-9DF0E959B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853542"/>
              </p:ext>
            </p:extLst>
          </p:nvPr>
        </p:nvGraphicFramePr>
        <p:xfrm>
          <a:off x="1108905" y="750517"/>
          <a:ext cx="9163977" cy="5114117"/>
        </p:xfrm>
        <a:graphic>
          <a:graphicData uri="http://schemas.openxmlformats.org/drawingml/2006/table">
            <a:tbl>
              <a:tblPr/>
              <a:tblGrid>
                <a:gridCol w="2447718">
                  <a:extLst>
                    <a:ext uri="{9D8B030D-6E8A-4147-A177-3AD203B41FA5}">
                      <a16:colId xmlns:a16="http://schemas.microsoft.com/office/drawing/2014/main" val="3806815948"/>
                    </a:ext>
                  </a:extLst>
                </a:gridCol>
                <a:gridCol w="1423897">
                  <a:extLst>
                    <a:ext uri="{9D8B030D-6E8A-4147-A177-3AD203B41FA5}">
                      <a16:colId xmlns:a16="http://schemas.microsoft.com/office/drawing/2014/main" val="4025687378"/>
                    </a:ext>
                  </a:extLst>
                </a:gridCol>
                <a:gridCol w="1348292">
                  <a:extLst>
                    <a:ext uri="{9D8B030D-6E8A-4147-A177-3AD203B41FA5}">
                      <a16:colId xmlns:a16="http://schemas.microsoft.com/office/drawing/2014/main" val="88887079"/>
                    </a:ext>
                  </a:extLst>
                </a:gridCol>
                <a:gridCol w="1373494">
                  <a:extLst>
                    <a:ext uri="{9D8B030D-6E8A-4147-A177-3AD203B41FA5}">
                      <a16:colId xmlns:a16="http://schemas.microsoft.com/office/drawing/2014/main" val="1299125906"/>
                    </a:ext>
                  </a:extLst>
                </a:gridCol>
                <a:gridCol w="1373494">
                  <a:extLst>
                    <a:ext uri="{9D8B030D-6E8A-4147-A177-3AD203B41FA5}">
                      <a16:colId xmlns:a16="http://schemas.microsoft.com/office/drawing/2014/main" val="3905139635"/>
                    </a:ext>
                  </a:extLst>
                </a:gridCol>
                <a:gridCol w="1197082">
                  <a:extLst>
                    <a:ext uri="{9D8B030D-6E8A-4147-A177-3AD203B41FA5}">
                      <a16:colId xmlns:a16="http://schemas.microsoft.com/office/drawing/2014/main" val="3800640394"/>
                    </a:ext>
                  </a:extLst>
                </a:gridCol>
              </a:tblGrid>
              <a:tr h="690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IRB Approved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 per Year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 per Month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Current per Month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52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Estimated enrollment to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562503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 1</a:t>
                      </a:r>
                    </a:p>
                  </a:txBody>
                  <a:tcPr marL="84643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56151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Boston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943738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Dartmouth-Hitchcock 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080920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 Fareri Children's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672578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Massachusetts General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97370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Maryland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798943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Vanderbilt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7/21/2021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584972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 2</a:t>
                      </a:r>
                    </a:p>
                  </a:txBody>
                  <a:tcPr marL="84643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9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A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781396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Arkansas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1/28/2022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598983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Children's Hospital of Phil. 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599705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Cincinnati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4/15/2022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710100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Jewish Health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046244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Nationwide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767261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Peyton Manning Children's Hospital 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877319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of California, San Diego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871213"/>
                  </a:ext>
                </a:extLst>
              </a:tr>
              <a:tr h="2417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of Kentucky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FA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348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656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DCDC-11F0-4F53-6A3C-70B16250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on Action Item’s from Our Last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ECD8B-9556-C006-6499-5535D489C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Poor Signal Quality</a:t>
            </a:r>
            <a:r>
              <a:rPr lang="en-US" dirty="0"/>
              <a:t>: Received new report information from Masimo to include low signal quality. UMMS and Dartmouth teams working on analyzing a sub-set of patients to determine impact of low signal quality. </a:t>
            </a:r>
          </a:p>
          <a:p>
            <a:r>
              <a:rPr lang="en-US" u="sng" dirty="0"/>
              <a:t>Supply Chain Shortage</a:t>
            </a:r>
            <a:r>
              <a:rPr lang="en-US" dirty="0"/>
              <a:t>: Masimo production of RAD 97’s is ramping back up. Most home cares with outstanding orders should receive in the next several weeks. </a:t>
            </a:r>
          </a:p>
        </p:txBody>
      </p:sp>
    </p:spTree>
    <p:extLst>
      <p:ext uri="{BB962C8B-B14F-4D97-AF65-F5344CB8AC3E}">
        <p14:creationId xmlns:p14="http://schemas.microsoft.com/office/powerpoint/2010/main" val="4515137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F2DAD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SS Stars" id="{219D4B20-28A3-B846-B947-0ADB79787B4B}" vid="{473A25FD-859A-8E4F-B556-2F95E0657F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12089</TotalTime>
  <Words>1284</Words>
  <Application>Microsoft Office PowerPoint</Application>
  <PresentationFormat>Widescreen</PresentationFormat>
  <Paragraphs>399</Paragraphs>
  <Slides>24</Slides>
  <Notes>11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Apple Braille</vt:lpstr>
      <vt:lpstr>Arial</vt:lpstr>
      <vt:lpstr>Calibri</vt:lpstr>
      <vt:lpstr>Calibri Light</vt:lpstr>
      <vt:lpstr>Century Gothic</vt:lpstr>
      <vt:lpstr>1_Office Theme</vt:lpstr>
      <vt:lpstr>The Recorded Home Oximetry (RHO) Program  Monthly Investigator Meeting</vt:lpstr>
      <vt:lpstr>Welcome Katie!  To the RHO UMMS Team</vt:lpstr>
      <vt:lpstr>RHO Program Implementation Timeline</vt:lpstr>
      <vt:lpstr>PowerPoint Presentation</vt:lpstr>
      <vt:lpstr>RHO Implementation Trial Consort Diagram</vt:lpstr>
      <vt:lpstr>PowerPoint Presentation</vt:lpstr>
      <vt:lpstr>Enrollment by Site</vt:lpstr>
      <vt:lpstr>Projected vs. Actual Enrollment Into the RHO Program</vt:lpstr>
      <vt:lpstr>Update on Action Item’s from Our Last Meeting</vt:lpstr>
      <vt:lpstr>Family Engagement Survey</vt:lpstr>
      <vt:lpstr>New Centralized Email</vt:lpstr>
      <vt:lpstr>Cost of Implementing the RHO Program</vt:lpstr>
      <vt:lpstr>PowerPoint Presentation</vt:lpstr>
      <vt:lpstr>PowerPoint Presentation</vt:lpstr>
      <vt:lpstr>Implementation Related Problems</vt:lpstr>
      <vt:lpstr>PowerPoint Presentation</vt:lpstr>
      <vt:lpstr>Deviation Types</vt:lpstr>
      <vt:lpstr>PowerPoint Presentation</vt:lpstr>
      <vt:lpstr>Compliance Rate’s and Individual Infant’s Duration of HOT</vt:lpstr>
      <vt:lpstr>PowerPoint Presentation</vt:lpstr>
      <vt:lpstr>How does Initial Flow Rate Impact Duration?</vt:lpstr>
      <vt:lpstr>RHO to be Presented as a Poster at the Annual VON Conference</vt:lpstr>
      <vt:lpstr>RHO Program Website</vt:lpstr>
      <vt:lpstr>Closing Thoughts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Recorded Home Oximetry (RHO) Program  Monthly Investigator Meeting</dc:title>
  <dc:creator>White, Heather</dc:creator>
  <cp:lastModifiedBy>White, Heather</cp:lastModifiedBy>
  <cp:revision>398</cp:revision>
  <dcterms:created xsi:type="dcterms:W3CDTF">2021-03-31T16:28:55Z</dcterms:created>
  <dcterms:modified xsi:type="dcterms:W3CDTF">2022-09-01T19:38:39Z</dcterms:modified>
</cp:coreProperties>
</file>